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323469" y="1051560"/>
            <a:ext cx="5606022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F8F9FB"/>
                </a:solidFill>
                <a:latin typeface="Aptos"/>
              </a:defRPr>
            </a:pPr>
            <a:r>
              <a:rPr dirty="0">
                <a:latin typeface="Algerian" panose="04020705040A02060702" pitchFamily="82" charset="0"/>
              </a:rPr>
              <a:t>KECEMASAN TENTANG</a:t>
            </a:r>
            <a:br>
              <a:rPr dirty="0">
                <a:latin typeface="Algerian" panose="04020705040A02060702" pitchFamily="82" charset="0"/>
              </a:rPr>
            </a:br>
            <a:r>
              <a:rPr dirty="0">
                <a:latin typeface="Algerian" panose="04020705040A02060702" pitchFamily="82" charset="0"/>
              </a:rPr>
              <a:t>MASA DEPAN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1" y="2880360"/>
            <a:ext cx="97840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D6AA4B"/>
                </a:solidFill>
                <a:latin typeface="Aptos"/>
              </a:defRPr>
            </a:pPr>
            <a:r>
              <a:rPr dirty="0" err="1">
                <a:latin typeface="Aharoni" panose="02010803020104030203" pitchFamily="2" charset="-79"/>
                <a:cs typeface="Aharoni" panose="02010803020104030203" pitchFamily="2" charset="-79"/>
              </a:rPr>
              <a:t>Bagaimana</a:t>
            </a:r>
            <a:r>
              <a:rPr dirty="0">
                <a:latin typeface="Aharoni" panose="02010803020104030203" pitchFamily="2" charset="-79"/>
                <a:cs typeface="Aharoni" panose="02010803020104030203" pitchFamily="2" charset="-79"/>
              </a:rPr>
              <a:t> Iman Kristen </a:t>
            </a:r>
            <a:r>
              <a:rPr dirty="0" err="1">
                <a:latin typeface="Aharoni" panose="02010803020104030203" pitchFamily="2" charset="-79"/>
                <a:cs typeface="Aharoni" panose="02010803020104030203" pitchFamily="2" charset="-79"/>
              </a:rPr>
              <a:t>Menolong</a:t>
            </a:r>
            <a:r>
              <a:rPr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dirty="0" err="1">
                <a:latin typeface="Aharoni" panose="02010803020104030203" pitchFamily="2" charset="-79"/>
                <a:cs typeface="Aharoni" panose="02010803020104030203" pitchFamily="2" charset="-79"/>
              </a:rPr>
              <a:t>Remaja</a:t>
            </a:r>
            <a:r>
              <a:rPr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dirty="0" err="1">
                <a:latin typeface="Aharoni" panose="02010803020104030203" pitchFamily="2" charset="-79"/>
                <a:cs typeface="Aharoni" panose="02010803020104030203" pitchFamily="2" charset="-79"/>
              </a:rPr>
              <a:t>Menghadapi</a:t>
            </a:r>
            <a:r>
              <a:rPr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dirty="0" err="1">
                <a:latin typeface="Aharoni" panose="02010803020104030203" pitchFamily="2" charset="-79"/>
                <a:cs typeface="Aharoni" panose="02010803020104030203" pitchFamily="2" charset="-79"/>
              </a:rPr>
              <a:t>Ketakutan</a:t>
            </a:r>
            <a:r>
              <a:rPr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dirty="0" err="1">
                <a:latin typeface="Aharoni" panose="02010803020104030203" pitchFamily="2" charset="-79"/>
                <a:cs typeface="Aharoni" panose="02010803020104030203" pitchFamily="2" charset="-79"/>
              </a:rPr>
              <a:t>tentang</a:t>
            </a:r>
            <a:r>
              <a:rPr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dirty="0" err="1">
                <a:latin typeface="Aharoni" panose="02010803020104030203" pitchFamily="2" charset="-79"/>
                <a:cs typeface="Aharoni" panose="02010803020104030203" pitchFamily="2" charset="-79"/>
              </a:rPr>
              <a:t>Kuliah</a:t>
            </a:r>
            <a:r>
              <a:rPr dirty="0"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dirty="0" err="1">
                <a:latin typeface="Aharoni" panose="02010803020104030203" pitchFamily="2" charset="-79"/>
                <a:cs typeface="Aharoni" panose="02010803020104030203" pitchFamily="2" charset="-79"/>
              </a:rPr>
              <a:t>Pekerjaan</a:t>
            </a:r>
            <a:r>
              <a:rPr dirty="0">
                <a:latin typeface="Aharoni" panose="02010803020104030203" pitchFamily="2" charset="-79"/>
                <a:cs typeface="Aharoni" panose="02010803020104030203" pitchFamily="2" charset="-79"/>
              </a:rPr>
              <a:t>, Ekonomi, dan Masa </a:t>
            </a:r>
            <a:r>
              <a:rPr dirty="0" err="1">
                <a:latin typeface="Aharoni" panose="02010803020104030203" pitchFamily="2" charset="-79"/>
                <a:cs typeface="Aharoni" panose="02010803020104030203" pitchFamily="2" charset="-79"/>
              </a:rPr>
              <a:t>Depan</a:t>
            </a:r>
            <a:r>
              <a:rPr dirty="0"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09620" y="4709160"/>
            <a:ext cx="4342279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F8F9FB"/>
                </a:solidFill>
                <a:latin typeface="Aptos"/>
              </a:defRPr>
            </a:pPr>
            <a:r>
              <a:rPr sz="2400" dirty="0">
                <a:latin typeface="Arial Black" panose="020B0A04020102020204" pitchFamily="34" charset="0"/>
              </a:rPr>
              <a:t>Hermes Alexander</a:t>
            </a:r>
          </a:p>
          <a:p>
            <a:pPr algn="ctr">
              <a:defRPr sz="2100" b="1">
                <a:solidFill>
                  <a:srgbClr val="F8F9FB"/>
                </a:solidFill>
                <a:latin typeface="Aptos"/>
              </a:defRPr>
            </a:pPr>
            <a:r>
              <a:rPr lang="id-ID" sz="2400" dirty="0">
                <a:latin typeface="Arial Black" panose="020B0A04020102020204" pitchFamily="34" charset="0"/>
              </a:rPr>
              <a:t>2431PAK02</a:t>
            </a:r>
            <a:endParaRPr sz="2400" dirty="0">
              <a:latin typeface="Arial Black" panose="020B0A04020102020204" pitchFamily="34" charset="0"/>
            </a:endParaRPr>
          </a:p>
          <a:p>
            <a:pPr algn="ctr">
              <a:defRPr sz="2100" b="1">
                <a:solidFill>
                  <a:srgbClr val="F8F9FB"/>
                </a:solidFill>
                <a:latin typeface="Aptos"/>
              </a:defRPr>
            </a:pPr>
            <a:r>
              <a:rPr sz="2400" dirty="0">
                <a:latin typeface="Arial Black" panose="020B0A04020102020204" pitchFamily="34" charset="0"/>
              </a:rPr>
              <a:t>Mata </a:t>
            </a:r>
            <a:r>
              <a:rPr sz="2400" dirty="0" err="1">
                <a:latin typeface="Arial Black" panose="020B0A04020102020204" pitchFamily="34" charset="0"/>
              </a:rPr>
              <a:t>Kuliah</a:t>
            </a:r>
            <a:r>
              <a:rPr sz="2400" dirty="0">
                <a:latin typeface="Arial Black" panose="020B0A04020102020204" pitchFamily="34" charset="0"/>
              </a:rPr>
              <a:t> PAK </a:t>
            </a:r>
            <a:r>
              <a:rPr sz="2400" dirty="0" err="1">
                <a:latin typeface="Arial Black" panose="020B0A04020102020204" pitchFamily="34" charset="0"/>
              </a:rPr>
              <a:t>Remaja</a:t>
            </a:r>
            <a:endParaRPr sz="24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>
                <a:solidFill>
                  <a:srgbClr val="F8F9FB"/>
                </a:solidFill>
                <a:latin typeface="Aptos"/>
              </a:defRPr>
            </a:pPr>
            <a:r>
              <a:t>Pengertian Kecemasan tentang Masa Depan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69164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Perasaan takut, khawatir, atau tidak tenang terhadap sesuatu yang belum terjadi.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Remaja dapat bertanya: “Apakah saya bisa kuliah?”, “Apakah saya akan mendapat pekerjaan?”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Kecemasan muncul karena manusia tidak dapat mengetahui masa depan secara pasti.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>
                <a:solidFill>
                  <a:srgbClr val="F8F9FB"/>
                </a:solidFill>
                <a:latin typeface="Aptos"/>
              </a:defRPr>
            </a:pPr>
            <a:r>
              <a:t>Mengapa Remaja Mengalami Kecemasan?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69164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Tekanan pendidikan dan tuntutan mendapatkan nilai yang baik.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Takut tidak mendapatkan pekerjaan setelah lulus.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Kondisi ekonomi keluarga dan biaya pendidikan.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Membandingkan diri dengan orang lain, terutama melalui media sosial.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Harapan orang tua dan lingkungan terhadap masa depan.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>
                <a:solidFill>
                  <a:srgbClr val="F8F9FB"/>
                </a:solidFill>
                <a:latin typeface="Aptos"/>
              </a:defRPr>
            </a:pPr>
            <a:r>
              <a:t>Dampak Kecemasan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69164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Sulit berkonsentrasi dan mengambil keputusan.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Kurang percaya diri dan takut gagal.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Kehilangan semangat atau motivasi.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Terlalu banyak memikirkan masa depan.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Menjauh dari orang lain.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>
                <a:solidFill>
                  <a:srgbClr val="F8F9FB"/>
                </a:solidFill>
                <a:latin typeface="Aptos"/>
              </a:defRPr>
            </a:pPr>
            <a:r>
              <a:t>Pandangan Alkitab tentang Kekhawatiran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325880"/>
            <a:ext cx="10332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000" b="0">
                <a:solidFill>
                  <a:srgbClr val="D6AA4B"/>
                </a:solidFill>
                <a:latin typeface="Aptos"/>
              </a:defRPr>
            </a:pPr>
            <a:r>
              <a:t>Yesus mengajar kita untuk tidak dikuasai kekhawatiran.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3816" y="1874519"/>
            <a:ext cx="10387584" cy="2971800"/>
          </a:xfrm>
          <a:prstGeom prst="roundRect">
            <a:avLst/>
          </a:prstGeom>
          <a:solidFill>
            <a:srgbClr val="1F3657"/>
          </a:solidFill>
          <a:ln>
            <a:solidFill>
              <a:srgbClr val="D6A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44184" y="2331720"/>
            <a:ext cx="959145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0">
                <a:solidFill>
                  <a:srgbClr val="F8F9FB"/>
                </a:solidFill>
                <a:latin typeface="Aptos"/>
              </a:defRPr>
            </a:pPr>
            <a:r>
              <a:rPr dirty="0"/>
              <a:t>“</a:t>
            </a:r>
            <a:r>
              <a:rPr dirty="0" err="1"/>
              <a:t>Sebab</a:t>
            </a:r>
            <a:r>
              <a:rPr dirty="0"/>
              <a:t> </a:t>
            </a:r>
            <a:r>
              <a:rPr dirty="0" err="1"/>
              <a:t>itu</a:t>
            </a:r>
            <a:r>
              <a:rPr dirty="0"/>
              <a:t> </a:t>
            </a:r>
            <a:r>
              <a:rPr dirty="0" err="1"/>
              <a:t>janganlah</a:t>
            </a:r>
            <a:r>
              <a:rPr dirty="0"/>
              <a:t> </a:t>
            </a:r>
            <a:r>
              <a:rPr dirty="0" err="1"/>
              <a:t>kamu</a:t>
            </a:r>
            <a:r>
              <a:rPr dirty="0"/>
              <a:t> </a:t>
            </a:r>
            <a:r>
              <a:rPr dirty="0" err="1"/>
              <a:t>kuatir</a:t>
            </a:r>
            <a:r>
              <a:rPr dirty="0"/>
              <a:t> </a:t>
            </a:r>
            <a:r>
              <a:rPr dirty="0" err="1"/>
              <a:t>akan</a:t>
            </a:r>
            <a:r>
              <a:rPr dirty="0"/>
              <a:t> </a:t>
            </a:r>
            <a:r>
              <a:rPr dirty="0" err="1"/>
              <a:t>hari</a:t>
            </a:r>
            <a:r>
              <a:rPr dirty="0"/>
              <a:t> </a:t>
            </a:r>
            <a:r>
              <a:rPr dirty="0" err="1"/>
              <a:t>besok</a:t>
            </a:r>
            <a:r>
              <a:rPr dirty="0"/>
              <a:t>, </a:t>
            </a:r>
            <a:r>
              <a:rPr dirty="0" err="1"/>
              <a:t>karena</a:t>
            </a:r>
            <a:r>
              <a:rPr dirty="0"/>
              <a:t> </a:t>
            </a:r>
            <a:r>
              <a:rPr dirty="0" err="1"/>
              <a:t>hari</a:t>
            </a:r>
            <a:r>
              <a:rPr dirty="0"/>
              <a:t> </a:t>
            </a:r>
            <a:r>
              <a:rPr dirty="0" err="1"/>
              <a:t>besok</a:t>
            </a:r>
            <a:r>
              <a:rPr dirty="0"/>
              <a:t> </a:t>
            </a:r>
            <a:r>
              <a:rPr dirty="0" err="1"/>
              <a:t>mempunyai</a:t>
            </a:r>
            <a:r>
              <a:rPr dirty="0"/>
              <a:t> </a:t>
            </a:r>
            <a:r>
              <a:rPr dirty="0" err="1"/>
              <a:t>kesusahannya</a:t>
            </a:r>
            <a:r>
              <a:rPr dirty="0"/>
              <a:t> </a:t>
            </a:r>
            <a:r>
              <a:rPr dirty="0" err="1"/>
              <a:t>sendiri</a:t>
            </a:r>
            <a:r>
              <a:rPr dirty="0"/>
              <a:t>.”</a:t>
            </a:r>
            <a:br>
              <a:rPr dirty="0"/>
            </a:br>
            <a:br>
              <a:rPr dirty="0"/>
            </a:br>
            <a:r>
              <a:rPr dirty="0"/>
              <a:t>— Matius 6:34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>
                <a:solidFill>
                  <a:srgbClr val="F8F9FB"/>
                </a:solidFill>
                <a:latin typeface="Aptos"/>
              </a:defRPr>
            </a:pPr>
            <a:r>
              <a:t>Iman Kristen Memberikan Pengharapan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69164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rPr dirty="0"/>
              <a:t>Allah </a:t>
            </a:r>
            <a:r>
              <a:rPr dirty="0" err="1"/>
              <a:t>menyertai</a:t>
            </a:r>
            <a:r>
              <a:rPr dirty="0"/>
              <a:t> </a:t>
            </a:r>
            <a:r>
              <a:rPr dirty="0" err="1"/>
              <a:t>perjalanan</a:t>
            </a:r>
            <a:r>
              <a:rPr dirty="0"/>
              <a:t> </a:t>
            </a:r>
            <a:r>
              <a:rPr dirty="0" err="1"/>
              <a:t>hidup</a:t>
            </a:r>
            <a:r>
              <a:rPr dirty="0"/>
              <a:t> </a:t>
            </a:r>
            <a:r>
              <a:rPr dirty="0" err="1"/>
              <a:t>manusia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rPr dirty="0"/>
              <a:t>Iman </a:t>
            </a:r>
            <a:r>
              <a:rPr dirty="0" err="1"/>
              <a:t>memberikan</a:t>
            </a:r>
            <a:r>
              <a:rPr dirty="0"/>
              <a:t> </a:t>
            </a:r>
            <a:r>
              <a:rPr dirty="0" err="1"/>
              <a:t>pengharapan</a:t>
            </a:r>
            <a:r>
              <a:rPr dirty="0"/>
              <a:t> </a:t>
            </a:r>
            <a:r>
              <a:rPr dirty="0" err="1"/>
              <a:t>ketika</a:t>
            </a:r>
            <a:r>
              <a:rPr dirty="0"/>
              <a:t> masa </a:t>
            </a:r>
            <a:r>
              <a:rPr dirty="0" err="1"/>
              <a:t>depan</a:t>
            </a:r>
            <a:r>
              <a:rPr dirty="0"/>
              <a:t> </a:t>
            </a:r>
            <a:r>
              <a:rPr dirty="0" err="1"/>
              <a:t>terasa</a:t>
            </a:r>
            <a:r>
              <a:rPr dirty="0"/>
              <a:t>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pasti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rPr dirty="0"/>
              <a:t>Iman </a:t>
            </a:r>
            <a:r>
              <a:rPr dirty="0" err="1"/>
              <a:t>bukan</a:t>
            </a:r>
            <a:r>
              <a:rPr dirty="0"/>
              <a:t> </a:t>
            </a:r>
            <a:r>
              <a:rPr dirty="0" err="1"/>
              <a:t>berarti</a:t>
            </a:r>
            <a:r>
              <a:rPr dirty="0"/>
              <a:t> </a:t>
            </a:r>
            <a:r>
              <a:rPr dirty="0" err="1"/>
              <a:t>semua</a:t>
            </a:r>
            <a:r>
              <a:rPr dirty="0"/>
              <a:t> </a:t>
            </a:r>
            <a:r>
              <a:rPr dirty="0" err="1"/>
              <a:t>masalah</a:t>
            </a:r>
            <a:r>
              <a:rPr dirty="0"/>
              <a:t> </a:t>
            </a:r>
            <a:r>
              <a:rPr dirty="0" err="1"/>
              <a:t>akan</a:t>
            </a:r>
            <a:r>
              <a:rPr dirty="0"/>
              <a:t> </a:t>
            </a:r>
            <a:r>
              <a:rPr dirty="0" err="1"/>
              <a:t>hilang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rPr dirty="0"/>
              <a:t>Iman </a:t>
            </a:r>
            <a:r>
              <a:rPr dirty="0" err="1"/>
              <a:t>memberikan</a:t>
            </a:r>
            <a:r>
              <a:rPr dirty="0"/>
              <a:t> </a:t>
            </a:r>
            <a:r>
              <a:rPr dirty="0" err="1"/>
              <a:t>kekuatan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menghadapi</a:t>
            </a:r>
            <a:r>
              <a:rPr dirty="0"/>
              <a:t> </a:t>
            </a:r>
            <a:r>
              <a:rPr dirty="0" err="1"/>
              <a:t>masalah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percaya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Tuhan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>
                <a:solidFill>
                  <a:srgbClr val="F8F9FB"/>
                </a:solidFill>
                <a:latin typeface="Aptos"/>
              </a:defRPr>
            </a:pPr>
            <a:r>
              <a:t>Menghadapi Ketakutan tentang Kuliah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69164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Berdoa dan mencari hikmat Tuhan.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Mengenali kemampuan, minat, dan pilihan jurusan.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Belajar dengan sungguh-sungguh.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Meminta nasihat orang tua, guru, atau pembimbing.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Mempersiapkan beberapa pilihan secara realistis.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>
                <a:solidFill>
                  <a:srgbClr val="F8F9FB"/>
                </a:solidFill>
                <a:latin typeface="Aptos"/>
              </a:defRPr>
            </a:pPr>
            <a:r>
              <a:t>Menghadapi Ketakutan tentang Pekerjaan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37160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rPr dirty="0" err="1"/>
              <a:t>Kembangkan</a:t>
            </a:r>
            <a:r>
              <a:rPr dirty="0"/>
              <a:t> </a:t>
            </a:r>
            <a:r>
              <a:rPr dirty="0" err="1"/>
              <a:t>keterampilan</a:t>
            </a:r>
            <a:r>
              <a:rPr dirty="0"/>
              <a:t> yang </a:t>
            </a:r>
            <a:r>
              <a:rPr dirty="0" err="1"/>
              <a:t>dibutuhkan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rPr dirty="0" err="1"/>
              <a:t>Bangun</a:t>
            </a:r>
            <a:r>
              <a:rPr dirty="0"/>
              <a:t> </a:t>
            </a:r>
            <a:r>
              <a:rPr dirty="0" err="1"/>
              <a:t>karakter</a:t>
            </a:r>
            <a:r>
              <a:rPr dirty="0"/>
              <a:t>: </a:t>
            </a:r>
            <a:r>
              <a:rPr dirty="0" err="1"/>
              <a:t>jujur</a:t>
            </a:r>
            <a:r>
              <a:rPr dirty="0"/>
              <a:t>, </a:t>
            </a:r>
            <a:r>
              <a:rPr dirty="0" err="1"/>
              <a:t>disiplin</a:t>
            </a:r>
            <a:r>
              <a:rPr dirty="0"/>
              <a:t>, </a:t>
            </a:r>
            <a:r>
              <a:rPr dirty="0" err="1"/>
              <a:t>bertanggung</a:t>
            </a:r>
            <a:r>
              <a:rPr dirty="0"/>
              <a:t> </a:t>
            </a:r>
            <a:r>
              <a:rPr dirty="0" err="1"/>
              <a:t>jawab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rPr dirty="0" err="1"/>
              <a:t>Jangan</a:t>
            </a:r>
            <a:r>
              <a:rPr dirty="0"/>
              <a:t> </a:t>
            </a:r>
            <a:r>
              <a:rPr dirty="0" err="1"/>
              <a:t>mudah</a:t>
            </a:r>
            <a:r>
              <a:rPr dirty="0"/>
              <a:t> </a:t>
            </a:r>
            <a:r>
              <a:rPr dirty="0" err="1"/>
              <a:t>menyerah</a:t>
            </a:r>
            <a:r>
              <a:rPr dirty="0"/>
              <a:t> </a:t>
            </a:r>
            <a:r>
              <a:rPr dirty="0" err="1"/>
              <a:t>ketika</a:t>
            </a:r>
            <a:r>
              <a:rPr dirty="0"/>
              <a:t> </a:t>
            </a:r>
            <a:r>
              <a:rPr dirty="0" err="1"/>
              <a:t>mengalami</a:t>
            </a:r>
            <a:r>
              <a:rPr dirty="0"/>
              <a:t> </a:t>
            </a:r>
            <a:r>
              <a:rPr dirty="0" err="1"/>
              <a:t>kegagalan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rPr dirty="0" err="1"/>
              <a:t>Gunakan</a:t>
            </a:r>
            <a:r>
              <a:rPr dirty="0"/>
              <a:t> </a:t>
            </a:r>
            <a:r>
              <a:rPr dirty="0" err="1"/>
              <a:t>kemampuan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bekerja</a:t>
            </a:r>
            <a:r>
              <a:rPr dirty="0"/>
              <a:t> dan </a:t>
            </a:r>
            <a:r>
              <a:rPr dirty="0" err="1"/>
              <a:t>melayani</a:t>
            </a:r>
            <a:r>
              <a:rPr dirty="0"/>
              <a:t> </a:t>
            </a:r>
            <a:r>
              <a:rPr dirty="0" err="1"/>
              <a:t>Tuhan</a:t>
            </a:r>
            <a:r>
              <a:rPr dirty="0"/>
              <a:t> </a:t>
            </a:r>
            <a:r>
              <a:rPr dirty="0" err="1"/>
              <a:t>serta</a:t>
            </a:r>
            <a:r>
              <a:rPr dirty="0"/>
              <a:t> </a:t>
            </a:r>
            <a:r>
              <a:rPr dirty="0" err="1"/>
              <a:t>sesama</a:t>
            </a:r>
            <a:r>
              <a:rPr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4342" y="3582649"/>
            <a:ext cx="984853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0">
                <a:solidFill>
                  <a:srgbClr val="F8F9FB"/>
                </a:solidFill>
                <a:latin typeface="Aptos"/>
              </a:defRPr>
            </a:pPr>
            <a:r>
              <a:rPr dirty="0"/>
              <a:t>“</a:t>
            </a:r>
            <a:r>
              <a:rPr dirty="0" err="1"/>
              <a:t>Apapun</a:t>
            </a:r>
            <a:r>
              <a:rPr dirty="0"/>
              <a:t> juga yang </a:t>
            </a:r>
            <a:r>
              <a:rPr dirty="0" err="1"/>
              <a:t>kamu</a:t>
            </a:r>
            <a:r>
              <a:rPr dirty="0"/>
              <a:t> </a:t>
            </a:r>
            <a:r>
              <a:rPr dirty="0" err="1"/>
              <a:t>perbuat</a:t>
            </a:r>
            <a:r>
              <a:rPr dirty="0"/>
              <a:t>, </a:t>
            </a:r>
            <a:r>
              <a:rPr dirty="0" err="1"/>
              <a:t>perbuatlah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segenap</a:t>
            </a:r>
            <a:r>
              <a:rPr dirty="0"/>
              <a:t> </a:t>
            </a:r>
            <a:r>
              <a:rPr dirty="0" err="1"/>
              <a:t>hatimu</a:t>
            </a:r>
            <a:r>
              <a:rPr dirty="0"/>
              <a:t> </a:t>
            </a:r>
            <a:r>
              <a:rPr dirty="0" err="1"/>
              <a:t>seperti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Tuhan</a:t>
            </a:r>
            <a:r>
              <a:rPr dirty="0"/>
              <a:t>...”</a:t>
            </a:r>
            <a:br>
              <a:rPr dirty="0"/>
            </a:br>
            <a:br>
              <a:rPr dirty="0"/>
            </a:br>
            <a:r>
              <a:rPr dirty="0"/>
              <a:t>— </a:t>
            </a:r>
            <a:r>
              <a:rPr dirty="0" err="1"/>
              <a:t>Kolose</a:t>
            </a:r>
            <a:r>
              <a:rPr dirty="0"/>
              <a:t> 3:23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>
                <a:solidFill>
                  <a:srgbClr val="F8F9FB"/>
                </a:solidFill>
                <a:latin typeface="Aptos"/>
              </a:defRPr>
            </a:pPr>
            <a:r>
              <a:t>Menghadapi Ketakutan tentang Ekonomi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69164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Percaya kepada pemeliharaan Allah.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Belajar hidup sederhana dan bertanggung jawab.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Belajar mengatur keuangan.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Tidak menjadikan gengsi sebagai ukuran keberhasilan.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Bersedia bekerja, berusaha, dan saling menolong.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>
                <a:solidFill>
                  <a:srgbClr val="F8F9FB"/>
                </a:solidFill>
                <a:latin typeface="Aptos"/>
              </a:defRPr>
            </a:pPr>
            <a:r>
              <a:t>Iman Tidak Berarti Pasif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69164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Berdoa + Belajar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Percaya Tuhan + Berusaha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Berharap + Mempersiapkan diri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Berserah kepada Tuhan + Bertanggung jawab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>
                <a:solidFill>
                  <a:srgbClr val="F8F9FB"/>
                </a:solidFill>
                <a:latin typeface="Aptos"/>
              </a:defRPr>
            </a:pPr>
            <a:r>
              <a:t>Bagaimana Remaja Menghadapi Kecemasan?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69164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Berdoa dan membawa kekhawatiran kepada Tuhan.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Membaca Firman Tuhan untuk mendapatkan penguatan.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Berbicara dengan orang yang dipercaya.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Membuat rencana dan tujuan yang realistis.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Fokus pada proses, bukan memikirkan seluruh masa depan sekaligus.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Terus mengembangkan kemampuan.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>
                <a:solidFill>
                  <a:srgbClr val="F8F9FB"/>
                </a:solidFill>
                <a:latin typeface="Aptos"/>
              </a:defRPr>
            </a:pPr>
            <a:r>
              <a:t>Peran Gereja dan PAK Remaja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69164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Memberikan pendampingan rohani.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Menjadi tempat yang aman untuk berbagi pergumulan.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Menguatkan remaja melalui Firman Tuhan.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Membentuk komunitas yang saling mendukung.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Menolong remaja mengenali potensi dan panggilan hidup.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Menghubungkan iman dengan kehidupan nyata.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>
                <a:solidFill>
                  <a:srgbClr val="F8F9FB"/>
                </a:solidFill>
                <a:latin typeface="Aptos"/>
              </a:defRPr>
            </a:pPr>
            <a:r>
              <a:t>Pesan untuk Remaja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325880"/>
            <a:ext cx="10332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000" b="0">
                <a:solidFill>
                  <a:srgbClr val="D6AA4B"/>
                </a:solidFill>
                <a:latin typeface="Aptos"/>
              </a:defRPr>
            </a:pPr>
            <a:r>
              <a:t>Kegagalan bukan akhir. Kesulitan bukan berarti tidak ada harapan.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120" y="1920239"/>
            <a:ext cx="10241280" cy="2289599"/>
          </a:xfrm>
          <a:prstGeom prst="roundRect">
            <a:avLst/>
          </a:prstGeom>
          <a:solidFill>
            <a:srgbClr val="1F3657"/>
          </a:solidFill>
          <a:ln>
            <a:solidFill>
              <a:srgbClr val="D6A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25880" y="2331720"/>
            <a:ext cx="9509760" cy="2103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0">
                <a:solidFill>
                  <a:srgbClr val="F8F9FB"/>
                </a:solidFill>
                <a:latin typeface="Aptos"/>
              </a:defRPr>
            </a:pPr>
            <a:r>
              <a:t>“Saya tidak tahu apa yang akan terjadi besok,</a:t>
            </a:r>
            <a:br/>
            <a:r>
              <a:t>tetapi saya percaya Tuhan menyertai saya.”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10607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>
                <a:solidFill>
                  <a:srgbClr val="F8F9FB"/>
                </a:solidFill>
                <a:latin typeface="Aptos"/>
              </a:defRPr>
            </a:pPr>
            <a:r>
              <a:t>Kesimpulan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69164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Kecemasan tentang kuliah, pekerjaan, ekonomi, dan masa depan dapat dialami remaja.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Iman Kristen memberikan pengharapan, ketenangan, kekuatan, arah, dan tanggung jawab.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Remaja dipanggil untuk tetap berdoa, belajar, berusaha, dan mempersiapkan masa depan.</a:t>
            </a:r>
          </a:p>
          <a:p>
            <a:pPr>
              <a:spcAft>
                <a:spcPts val="1200"/>
              </a:spcAft>
              <a:defRPr sz="2200">
                <a:solidFill>
                  <a:srgbClr val="F8F9FB"/>
                </a:solidFill>
                <a:latin typeface="Aptos"/>
              </a:defRPr>
            </a:pPr>
            <a:r>
              <a:t>Masa depan tidak perlu dihadapi dengan ketakutan, tetapi dengan iman dan penyertaan Tuhan.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594360"/>
            <a:ext cx="5745484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>
                <a:solidFill>
                  <a:srgbClr val="F8F9FB"/>
                </a:solidFill>
                <a:latin typeface="Aptos"/>
              </a:defRPr>
            </a:pPr>
            <a:r>
              <a:rPr dirty="0"/>
              <a:t>Ayat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Mengakhiri</a:t>
            </a:r>
            <a:r>
              <a:rPr dirty="0"/>
              <a:t> PPT Saya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325880"/>
            <a:ext cx="10332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000" b="0">
                <a:solidFill>
                  <a:srgbClr val="D6AA4B"/>
                </a:solidFill>
                <a:latin typeface="Aptos"/>
              </a:defRPr>
            </a:pPr>
            <a:r>
              <a:t>Berdoa • Percaya • Belajar • Berusaha • Jalani proses bersama Tuhan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120" y="1874519"/>
            <a:ext cx="10241280" cy="2971800"/>
          </a:xfrm>
          <a:prstGeom prst="roundRect">
            <a:avLst/>
          </a:prstGeom>
          <a:solidFill>
            <a:srgbClr val="1F3657"/>
          </a:solidFill>
          <a:ln>
            <a:solidFill>
              <a:srgbClr val="D6A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77871" y="2331720"/>
            <a:ext cx="9657769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0">
                <a:solidFill>
                  <a:srgbClr val="F8F9FB"/>
                </a:solidFill>
                <a:latin typeface="Aptos"/>
              </a:defRPr>
            </a:pPr>
            <a:r>
              <a:rPr dirty="0"/>
              <a:t>“</a:t>
            </a:r>
            <a:r>
              <a:rPr dirty="0" err="1"/>
              <a:t>Janganlah</a:t>
            </a:r>
            <a:r>
              <a:rPr dirty="0"/>
              <a:t> </a:t>
            </a:r>
            <a:r>
              <a:rPr dirty="0" err="1"/>
              <a:t>hendaknya</a:t>
            </a:r>
            <a:r>
              <a:rPr dirty="0"/>
              <a:t> </a:t>
            </a:r>
            <a:r>
              <a:rPr dirty="0" err="1"/>
              <a:t>kamu</a:t>
            </a:r>
            <a:r>
              <a:rPr dirty="0"/>
              <a:t> </a:t>
            </a:r>
            <a:r>
              <a:rPr dirty="0" err="1"/>
              <a:t>kuatir</a:t>
            </a:r>
            <a:r>
              <a:rPr dirty="0"/>
              <a:t> </a:t>
            </a:r>
            <a:r>
              <a:rPr dirty="0" err="1"/>
              <a:t>tentang</a:t>
            </a:r>
            <a:r>
              <a:rPr dirty="0"/>
              <a:t> </a:t>
            </a:r>
            <a:r>
              <a:rPr dirty="0" err="1"/>
              <a:t>apapun</a:t>
            </a:r>
            <a:r>
              <a:rPr dirty="0"/>
              <a:t> juga, </a:t>
            </a:r>
            <a:r>
              <a:rPr dirty="0" err="1"/>
              <a:t>tetapi</a:t>
            </a:r>
            <a:r>
              <a:rPr dirty="0"/>
              <a:t> </a:t>
            </a:r>
            <a:r>
              <a:rPr dirty="0" err="1"/>
              <a:t>nyatakanlah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segala</a:t>
            </a:r>
            <a:r>
              <a:rPr dirty="0"/>
              <a:t> </a:t>
            </a:r>
            <a:r>
              <a:rPr dirty="0" err="1"/>
              <a:t>hal</a:t>
            </a:r>
            <a:r>
              <a:rPr dirty="0"/>
              <a:t> </a:t>
            </a:r>
            <a:r>
              <a:rPr dirty="0" err="1"/>
              <a:t>keinginanmu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Allah...”</a:t>
            </a:r>
            <a:br>
              <a:rPr dirty="0"/>
            </a:br>
            <a:br>
              <a:rPr dirty="0"/>
            </a:br>
            <a:r>
              <a:rPr dirty="0"/>
              <a:t>— Filipi 4:6–7</a:t>
            </a:r>
          </a:p>
          <a:p>
            <a:pPr algn="ctr">
              <a:defRPr sz="2500" b="0">
                <a:solidFill>
                  <a:srgbClr val="F8F9FB"/>
                </a:solidFill>
                <a:latin typeface="Aptos"/>
              </a:defRPr>
            </a:pPr>
            <a:endParaRPr lang="id-ID" dirty="0"/>
          </a:p>
          <a:p>
            <a:pPr algn="ctr">
              <a:defRPr sz="2500" b="0">
                <a:solidFill>
                  <a:srgbClr val="F8F9FB"/>
                </a:solidFill>
                <a:latin typeface="Aptos"/>
              </a:defRPr>
            </a:pP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FDC135-C161-301A-449F-3DF125499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B8D665-369F-BB5E-5FA1-E7767DA9FAE3}"/>
              </a:ext>
            </a:extLst>
          </p:cNvPr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903D15-69B4-3BDE-CCD0-2304B7DD377B}"/>
              </a:ext>
            </a:extLst>
          </p:cNvPr>
          <p:cNvSpPr/>
          <p:nvPr/>
        </p:nvSpPr>
        <p:spPr>
          <a:xfrm>
            <a:off x="594360" y="1508760"/>
            <a:ext cx="109728" cy="4206240"/>
          </a:xfrm>
          <a:prstGeom prst="rect">
            <a:avLst/>
          </a:prstGeom>
          <a:solidFill>
            <a:srgbClr val="D6A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7CD9F2A-AB05-B23A-97EF-AFA2BE966EB9}"/>
              </a:ext>
            </a:extLst>
          </p:cNvPr>
          <p:cNvSpPr/>
          <p:nvPr/>
        </p:nvSpPr>
        <p:spPr>
          <a:xfrm>
            <a:off x="1199963" y="1508760"/>
            <a:ext cx="10241280" cy="2971800"/>
          </a:xfrm>
          <a:prstGeom prst="roundRect">
            <a:avLst/>
          </a:prstGeom>
          <a:solidFill>
            <a:srgbClr val="1F3657"/>
          </a:solidFill>
          <a:ln>
            <a:solidFill>
              <a:srgbClr val="D6A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200" dirty="0" err="1">
                <a:latin typeface="Algerian" panose="04020705040A02060702" pitchFamily="82" charset="0"/>
              </a:rPr>
              <a:t>Terimakasih</a:t>
            </a:r>
            <a:r>
              <a:rPr sz="3200" dirty="0">
                <a:latin typeface="Algerian" panose="04020705040A02060702" pitchFamily="82" charset="0"/>
              </a:rPr>
              <a:t> </a:t>
            </a:r>
          </a:p>
          <a:p>
            <a:pPr algn="ctr"/>
            <a:r>
              <a:rPr lang="id-ID" sz="3200" dirty="0">
                <a:latin typeface="Algerian" panose="04020705040A02060702" pitchFamily="82" charset="0"/>
              </a:rPr>
              <a:t>Tuhan Yesus Memberkati</a:t>
            </a:r>
          </a:p>
          <a:p>
            <a:pPr algn="ctr"/>
            <a:r>
              <a:rPr lang="id-ID" sz="3200" dirty="0">
                <a:latin typeface="Algerian" panose="04020705040A02060702" pitchFamily="82" charset="0"/>
              </a:rPr>
              <a:t>shalom</a:t>
            </a:r>
            <a:endParaRPr sz="3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544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610</Words>
  <Application>Microsoft Office PowerPoint</Application>
  <PresentationFormat>Widescreen</PresentationFormat>
  <Paragraphs>80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Aharoni</vt:lpstr>
      <vt:lpstr>Algerian</vt:lpstr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hp</dc:creator>
  <cp:keywords/>
  <dc:description>generated using python-pptx</dc:description>
  <cp:lastModifiedBy>Hermes Alexander</cp:lastModifiedBy>
  <cp:revision>4</cp:revision>
  <dcterms:created xsi:type="dcterms:W3CDTF">2013-01-27T09:14:16Z</dcterms:created>
  <dcterms:modified xsi:type="dcterms:W3CDTF">2026-10-08T14:11:11Z</dcterms:modified>
  <cp:category/>
</cp:coreProperties>
</file>