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5EAA-0826-4C04-A675-3760E7FCA17F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EFC57-0E27-457B-85E5-DE5BD71187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734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EFC57-0E27-457B-85E5-DE5BD71187C2}" type="slidenum">
              <a:rPr lang="en-ID" smtClean="0"/>
              <a:t>55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2315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772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1722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747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7979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2592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5822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407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164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035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06472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4930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99106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5110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0450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2708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89456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9A3B3-1FDD-47EA-9DD7-E75E6323C6CA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6B579E3-145F-4ADA-BDBA-09EBE0EFE3F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891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BB172C-13AB-4F4E-9D56-E93D09AF4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075" y="642938"/>
            <a:ext cx="8673928" cy="2157412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SISTIM PENDIDIKAN NASIONAL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791311A-1FB3-450A-9822-A2CB394F9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86175"/>
            <a:ext cx="9144000" cy="94297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</a:rPr>
              <a:t>Dr. NUR BUDI SANTOSA, </a:t>
            </a:r>
            <a:r>
              <a:rPr lang="en-US" sz="2400" dirty="0" err="1">
                <a:solidFill>
                  <a:schemeClr val="tx1"/>
                </a:solidFill>
                <a:latin typeface="Arial Black" panose="020B0A04020102020204" pitchFamily="34" charset="0"/>
              </a:rPr>
              <a:t>M.Th</a:t>
            </a:r>
            <a:endParaRPr lang="en-US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Arial Black" panose="020B0A04020102020204" pitchFamily="34" charset="0"/>
              </a:rPr>
              <a:t>STT INTHEOS SURAKARTA </a:t>
            </a:r>
            <a:r>
              <a:rPr lang="en-US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2026</a:t>
            </a:r>
            <a:endParaRPr lang="en-ID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427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D0F6AC-19F1-4F6E-8A3F-453C19924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D" sz="3600" b="1" dirty="0">
                <a:latin typeface="Arial Black" panose="020B0A04020102020204" pitchFamily="34" charset="0"/>
              </a:rPr>
              <a:t>UNDANG-UNDANG NO. 20 TH 2003 </a:t>
            </a:r>
            <a:br>
              <a:rPr lang="en-ID" sz="3600" b="1" dirty="0">
                <a:latin typeface="Arial Black" panose="020B0A04020102020204" pitchFamily="34" charset="0"/>
              </a:rPr>
            </a:br>
            <a:r>
              <a:rPr lang="en-ID" sz="3600" b="1" dirty="0">
                <a:latin typeface="Arial Black" panose="020B0A04020102020204" pitchFamily="34" charset="0"/>
              </a:rPr>
              <a:t>TENTANG SISTEM PENDIDIKAN NASIONAL</a:t>
            </a:r>
            <a:endParaRPr lang="en-ID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846ED7-CDCA-43C6-9A53-70D3F66BD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3214687"/>
            <a:ext cx="9523941" cy="3386137"/>
          </a:xfrm>
        </p:spPr>
        <p:txBody>
          <a:bodyPr>
            <a:normAutofit/>
          </a:bodyPr>
          <a:lstStyle/>
          <a:p>
            <a:r>
              <a:rPr lang="en-ID" dirty="0" err="1">
                <a:latin typeface="Arial Black" panose="020B0A04020102020204" pitchFamily="34" charset="0"/>
              </a:rPr>
              <a:t>Undang-Undang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ID" dirty="0" err="1">
                <a:latin typeface="Arial Black" panose="020B0A04020102020204" pitchFamily="34" charset="0"/>
              </a:rPr>
              <a:t>adalah</a:t>
            </a:r>
            <a:r>
              <a:rPr lang="en-ID" dirty="0">
                <a:latin typeface="Arial Black" panose="020B0A04020102020204" pitchFamily="34" charset="0"/>
              </a:rPr>
              <a:t>  </a:t>
            </a:r>
            <a:r>
              <a:rPr lang="en-US" dirty="0" err="1">
                <a:latin typeface="Arial Black" panose="020B0A04020102020204" pitchFamily="34" charset="0"/>
              </a:rPr>
              <a:t>suatu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pengaturan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tentang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berbagai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aspek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mendasar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sebuah</a:t>
            </a:r>
            <a:r>
              <a:rPr lang="en-US" dirty="0">
                <a:latin typeface="Arial Black" panose="020B0A04020102020204" pitchFamily="34" charset="0"/>
              </a:rPr>
              <a:t> Negara, </a:t>
            </a:r>
            <a:r>
              <a:rPr lang="en-US" dirty="0" err="1">
                <a:latin typeface="Arial Black" panose="020B0A04020102020204" pitchFamily="34" charset="0"/>
              </a:rPr>
              <a:t>baik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aspek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hukum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maupun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aspek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lainnya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kesepakatan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b="1" i="1" dirty="0">
                <a:latin typeface="Arial Black" panose="020B0A04020102020204" pitchFamily="34" charset="0"/>
              </a:rPr>
              <a:t>.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Negara yang </a:t>
            </a:r>
            <a:r>
              <a:rPr lang="en-US" dirty="0" err="1">
                <a:latin typeface="Arial Black" panose="020B0A04020102020204" pitchFamily="34" charset="0"/>
              </a:rPr>
              <a:t>dibuat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 (</a:t>
            </a:r>
            <a:r>
              <a:rPr lang="en-US" dirty="0" err="1">
                <a:latin typeface="Arial Black" panose="020B0A04020102020204" pitchFamily="34" charset="0"/>
              </a:rPr>
              <a:t>menteri</a:t>
            </a:r>
            <a:r>
              <a:rPr lang="en-US" dirty="0">
                <a:latin typeface="Arial Black" panose="020B0A04020102020204" pitchFamily="34" charset="0"/>
              </a:rPr>
              <a:t>, badan </a:t>
            </a:r>
            <a:r>
              <a:rPr lang="en-US" dirty="0" err="1">
                <a:latin typeface="Arial Black" panose="020B0A04020102020204" pitchFamily="34" charset="0"/>
              </a:rPr>
              <a:t>eksekutif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dsb</a:t>
            </a:r>
            <a:r>
              <a:rPr lang="en-US" dirty="0">
                <a:latin typeface="Arial Black" panose="020B0A04020102020204" pitchFamily="34" charset="0"/>
              </a:rPr>
              <a:t>) </a:t>
            </a:r>
            <a:r>
              <a:rPr lang="en-US" dirty="0" err="1">
                <a:latin typeface="Arial Black" panose="020B0A04020102020204" pitchFamily="34" charset="0"/>
              </a:rPr>
              <a:t>disahkan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parlemen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44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0CA4F9-E388-4921-9AB9-B754E1903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7225"/>
            <a:ext cx="8277225" cy="5519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Arial Black" panose="020B0A04020102020204" pitchFamily="34" charset="0"/>
              </a:rPr>
              <a:t>Jadi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Undang-Undang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Sistem</a:t>
            </a:r>
            <a:r>
              <a:rPr lang="en-US" sz="2800" dirty="0">
                <a:latin typeface="Arial Black" panose="020B0A04020102020204" pitchFamily="34" charset="0"/>
              </a:rPr>
              <a:t> Pendidikan Nasional </a:t>
            </a:r>
            <a:r>
              <a:rPr lang="en-US" sz="2800" dirty="0" err="1">
                <a:latin typeface="Arial Black" panose="020B0A04020102020204" pitchFamily="34" charset="0"/>
              </a:rPr>
              <a:t>adalah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suatu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ketentuan</a:t>
            </a:r>
            <a:r>
              <a:rPr lang="en-US" sz="2800" dirty="0">
                <a:latin typeface="Arial Black" panose="020B0A04020102020204" pitchFamily="34" charset="0"/>
              </a:rPr>
              <a:t> dan </a:t>
            </a:r>
            <a:r>
              <a:rPr lang="en-US" sz="2800" dirty="0" err="1">
                <a:latin typeface="Arial Black" panose="020B0A04020102020204" pitchFamily="34" charset="0"/>
              </a:rPr>
              <a:t>peraturan</a:t>
            </a:r>
            <a:r>
              <a:rPr lang="en-US" sz="2800" dirty="0">
                <a:latin typeface="Arial Black" panose="020B0A04020102020204" pitchFamily="34" charset="0"/>
              </a:rPr>
              <a:t> Negara yang </a:t>
            </a:r>
            <a:r>
              <a:rPr lang="en-US" sz="2800" dirty="0" err="1">
                <a:latin typeface="Arial Black" panose="020B0A04020102020204" pitchFamily="34" charset="0"/>
              </a:rPr>
              <a:t>mengatur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tentang</a:t>
            </a:r>
            <a:r>
              <a:rPr lang="en-US" sz="2800" dirty="0">
                <a:latin typeface="Arial Black" panose="020B0A04020102020204" pitchFamily="34" charset="0"/>
              </a:rPr>
              <a:t> Pendidikan di Indonesia yang </a:t>
            </a:r>
            <a:r>
              <a:rPr lang="en-US" sz="2800" dirty="0" err="1">
                <a:latin typeface="Arial Black" panose="020B0A04020102020204" pitchFamily="34" charset="0"/>
              </a:rPr>
              <a:t>dibuat</a:t>
            </a:r>
            <a:r>
              <a:rPr lang="en-US" sz="2800" dirty="0">
                <a:latin typeface="Arial Black" panose="020B0A04020102020204" pitchFamily="34" charset="0"/>
              </a:rPr>
              <a:t> oleh </a:t>
            </a:r>
            <a:r>
              <a:rPr lang="en-US" sz="2800" dirty="0" err="1">
                <a:latin typeface="Arial Black" panose="020B0A04020102020204" pitchFamily="34" charset="0"/>
              </a:rPr>
              <a:t>Pemerintah</a:t>
            </a:r>
            <a:r>
              <a:rPr lang="en-US" sz="2800" dirty="0">
                <a:latin typeface="Arial Black" panose="020B0A04020102020204" pitchFamily="34" charset="0"/>
              </a:rPr>
              <a:t> dan </a:t>
            </a:r>
            <a:r>
              <a:rPr lang="en-US" sz="2800" dirty="0" err="1">
                <a:latin typeface="Arial Black" panose="020B0A04020102020204" pitchFamily="34" charset="0"/>
              </a:rPr>
              <a:t>disahkan</a:t>
            </a:r>
            <a:r>
              <a:rPr lang="en-US" sz="2800" dirty="0">
                <a:latin typeface="Arial Black" panose="020B0A04020102020204" pitchFamily="34" charset="0"/>
              </a:rPr>
              <a:t> oleh </a:t>
            </a:r>
            <a:r>
              <a:rPr lang="en-US" sz="2800" dirty="0" err="1">
                <a:latin typeface="Arial Black" panose="020B0A04020102020204" pitchFamily="34" charset="0"/>
              </a:rPr>
              <a:t>parlemen</a:t>
            </a:r>
            <a:r>
              <a:rPr lang="en-US" sz="2800" dirty="0">
                <a:latin typeface="Arial Black" panose="020B0A04020102020204" pitchFamily="34" charset="0"/>
              </a:rPr>
              <a:t> (Dewan </a:t>
            </a:r>
            <a:r>
              <a:rPr lang="en-US" sz="2800" dirty="0" err="1">
                <a:latin typeface="Arial Black" panose="020B0A04020102020204" pitchFamily="34" charset="0"/>
              </a:rPr>
              <a:t>Perwakilan</a:t>
            </a:r>
            <a:r>
              <a:rPr lang="en-US" sz="2800" dirty="0">
                <a:latin typeface="Arial Black" panose="020B0A04020102020204" pitchFamily="34" charset="0"/>
              </a:rPr>
              <a:t> Rakyat).</a:t>
            </a:r>
            <a:endParaRPr lang="en-ID" sz="28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246458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EC3679-089D-4FAD-A090-4000343B1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 Black" panose="020B0A04020102020204" pitchFamily="34" charset="0"/>
              </a:rPr>
              <a:t>Berbicara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Pendidikan Nasional: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675D1C-8656-4333-A336-773AD44DE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ada</a:t>
            </a:r>
            <a:r>
              <a:rPr lang="en-US" dirty="0">
                <a:latin typeface="Arial Black" panose="020B0A04020102020204" pitchFamily="34" charset="0"/>
              </a:rPr>
              <a:t> 3 </a:t>
            </a:r>
            <a:r>
              <a:rPr lang="en-US" dirty="0" err="1">
                <a:latin typeface="Arial Black" panose="020B0A04020102020204" pitchFamily="34" charset="0"/>
              </a:rPr>
              <a:t>konsep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harus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diketahui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yaitu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Nasional dan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sendiri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1.Pendidikan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usaha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menyiapkan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bimbingan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pengajaran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latihan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peranannya</a:t>
            </a:r>
            <a:r>
              <a:rPr lang="en-US" dirty="0">
                <a:latin typeface="Arial Black" panose="020B0A04020102020204" pitchFamily="34" charset="0"/>
              </a:rPr>
              <a:t> di masa yang </a:t>
            </a:r>
            <a:r>
              <a:rPr lang="en-US" dirty="0" err="1">
                <a:latin typeface="Arial Black" panose="020B0A04020102020204" pitchFamily="34" charset="0"/>
              </a:rPr>
              <a:t>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datang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9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7EF86F-7DEC-436D-91BF-0AF899759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8638"/>
            <a:ext cx="10515600" cy="564832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2. Pendidikan Nasional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Pendidikan yang </a:t>
            </a:r>
            <a:r>
              <a:rPr lang="en-US" dirty="0" err="1">
                <a:latin typeface="Arial Black" panose="020B0A04020102020204" pitchFamily="34" charset="0"/>
              </a:rPr>
              <a:t>berakar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kebudayaan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Indonesia dan yang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pada Pancasila dan UUD 1945 yang </a:t>
            </a:r>
            <a:r>
              <a:rPr lang="en-US" dirty="0" err="1">
                <a:latin typeface="Arial Black" panose="020B0A04020102020204" pitchFamily="34" charset="0"/>
              </a:rPr>
              <a:t>berakar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nilai-nilai</a:t>
            </a:r>
            <a:r>
              <a:rPr lang="en-US" dirty="0">
                <a:latin typeface="Arial Black" panose="020B0A04020102020204" pitchFamily="34" charset="0"/>
              </a:rPr>
              <a:t> agama, </a:t>
            </a:r>
            <a:r>
              <a:rPr lang="en-US" dirty="0" err="1">
                <a:latin typeface="Arial Black" panose="020B0A04020102020204" pitchFamily="34" charset="0"/>
              </a:rPr>
              <a:t>kebudayaan</a:t>
            </a:r>
            <a:r>
              <a:rPr lang="en-US" dirty="0">
                <a:latin typeface="Arial Black" panose="020B0A04020102020204" pitchFamily="34" charset="0"/>
              </a:rPr>
              <a:t> Nasional Indonesia dan </a:t>
            </a:r>
            <a:r>
              <a:rPr lang="en-US" dirty="0" err="1">
                <a:latin typeface="Arial Black" panose="020B0A04020102020204" pitchFamily="34" charset="0"/>
              </a:rPr>
              <a:t>tanggap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terhadap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tuntutan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jaman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3.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Pendidikan Nasional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keseluruhan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terpadu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semua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berkaitan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lainnya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mengusahakan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tercapainya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tujuan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41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569888-D345-49F0-8E55-2082A2D9A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139" y="2038350"/>
            <a:ext cx="9558336" cy="5530850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ID" dirty="0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xmlns="" id="{35CFBCEB-32E7-4636-B051-C2E47B236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562" y="1949867"/>
            <a:ext cx="2371725" cy="2590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8B115B15-DF4E-4EB5-B04A-B0A3AA12A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9139" y="2038350"/>
            <a:ext cx="2116136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SATUAN/KEGIATAN PENDIDIKAN DALAM SEKOLAH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8F09C794-B8D5-459A-9906-463690FBD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9139" y="3570287"/>
            <a:ext cx="2116136" cy="828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SATUAN/KEGIATAN PENDIDIKAN LUAR SEKOLAH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7DFC21CA-9777-4DE9-BBC2-4EE6D9B16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75" y="2990850"/>
            <a:ext cx="1171575" cy="7524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PESERTA DIDIK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01DF0B5B-082A-4512-ABC6-2D152FE72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0" y="2890837"/>
            <a:ext cx="2693988" cy="17526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TUJUAN PENDIDIKAN NASIONAL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xmlns="" id="{E1C7B152-C269-4D6E-A2F7-14FB2F807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3048000"/>
            <a:ext cx="485775" cy="3810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xmlns="" id="{5DF89A90-435F-4BB1-B9AC-C10787940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25" y="3076575"/>
            <a:ext cx="485775" cy="4095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xmlns="" id="{FBB6E221-E244-42AF-AC31-E8D1F89B0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75" y="3076575"/>
            <a:ext cx="542925" cy="485775"/>
          </a:xfrm>
          <a:prstGeom prst="rightArrow">
            <a:avLst>
              <a:gd name="adj1" fmla="val 50000"/>
              <a:gd name="adj2" fmla="val 2794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xmlns="" id="{6769CC83-6E80-46E1-B371-FAA4C0477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825" y="3019425"/>
            <a:ext cx="542925" cy="485775"/>
          </a:xfrm>
          <a:prstGeom prst="rightArrow">
            <a:avLst>
              <a:gd name="adj1" fmla="val 50000"/>
              <a:gd name="adj2" fmla="val 2794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xmlns="" id="{F98212C6-56BF-48BF-8D68-9EF4C846A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282284"/>
            <a:ext cx="584358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 PENDIDIKAN NASIONAL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xmlns="" id="{C038F598-608D-40D1-A25A-42F15C7DA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75" y="18494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2634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8C1C46-51A5-41EB-9615-ABC05BBB9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49425"/>
          </a:xfrm>
        </p:spPr>
        <p:txBody>
          <a:bodyPr>
            <a:noAutofit/>
          </a:bodyPr>
          <a:lstStyle/>
          <a:p>
            <a:pPr algn="ctr"/>
            <a:r>
              <a:rPr lang="en-ID" sz="3600" b="1" dirty="0">
                <a:latin typeface="Arial Black" panose="020B0A04020102020204" pitchFamily="34" charset="0"/>
              </a:rPr>
              <a:t>PENTINGNYA MEMAHAMI  </a:t>
            </a:r>
            <a:br>
              <a:rPr lang="en-ID" sz="3600" b="1" dirty="0">
                <a:latin typeface="Arial Black" panose="020B0A04020102020204" pitchFamily="34" charset="0"/>
              </a:rPr>
            </a:br>
            <a:r>
              <a:rPr lang="en-ID" sz="3600" b="1" dirty="0" err="1">
                <a:latin typeface="Arial Black" panose="020B0A04020102020204" pitchFamily="34" charset="0"/>
              </a:rPr>
              <a:t>Undang-Undang</a:t>
            </a:r>
            <a:r>
              <a:rPr lang="en-ID" sz="3600" b="1" dirty="0">
                <a:latin typeface="Arial Black" panose="020B0A04020102020204" pitchFamily="34" charset="0"/>
              </a:rPr>
              <a:t> No. 20 TH 2003 </a:t>
            </a:r>
            <a:br>
              <a:rPr lang="en-ID" sz="3600" b="1" dirty="0">
                <a:latin typeface="Arial Black" panose="020B0A04020102020204" pitchFamily="34" charset="0"/>
              </a:rPr>
            </a:br>
            <a:r>
              <a:rPr lang="en-ID" sz="3600" b="1" dirty="0" err="1">
                <a:latin typeface="Arial Black" panose="020B0A04020102020204" pitchFamily="34" charset="0"/>
              </a:rPr>
              <a:t>Sistem</a:t>
            </a:r>
            <a:r>
              <a:rPr lang="en-ID" sz="3600" b="1" dirty="0">
                <a:latin typeface="Arial Black" panose="020B0A04020102020204" pitchFamily="34" charset="0"/>
              </a:rPr>
              <a:t> Pendidikan </a:t>
            </a:r>
            <a:r>
              <a:rPr lang="en-ID" sz="3600" b="1" dirty="0" err="1">
                <a:latin typeface="Arial Black" panose="020B0A04020102020204" pitchFamily="34" charset="0"/>
              </a:rPr>
              <a:t>Nasional</a:t>
            </a:r>
            <a:r>
              <a:rPr lang="en-ID" sz="3600" b="1" dirty="0">
                <a:latin typeface="Arial Black" panose="020B0A04020102020204" pitchFamily="34" charset="0"/>
              </a:rPr>
              <a:t>.</a:t>
            </a:r>
            <a:r>
              <a:rPr lang="en-ID" sz="3600" dirty="0">
                <a:latin typeface="Arial Black" panose="020B0A04020102020204" pitchFamily="34" charset="0"/>
              </a:rPr>
              <a:t/>
            </a:r>
            <a:br>
              <a:rPr lang="en-ID" sz="3600" dirty="0">
                <a:latin typeface="Arial Black" panose="020B0A04020102020204" pitchFamily="34" charset="0"/>
              </a:rPr>
            </a:br>
            <a:endParaRPr lang="en-ID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A43243-CA6A-45F5-ABA7-0D0E60FCB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5999"/>
            <a:ext cx="10515600" cy="3890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>
                <a:latin typeface="Arial Black" panose="020B0A04020102020204" pitchFamily="34" charset="0"/>
              </a:rPr>
              <a:t>Landasan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Hukum</a:t>
            </a:r>
            <a:r>
              <a:rPr lang="en-US" dirty="0">
                <a:latin typeface="Arial Black" panose="020B0A04020102020204" pitchFamily="34" charset="0"/>
              </a:rPr>
              <a:t> Pendidikan: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	UU </a:t>
            </a:r>
            <a:r>
              <a:rPr lang="en-US" dirty="0" err="1">
                <a:latin typeface="Arial Black" panose="020B0A04020102020204" pitchFamily="34" charset="0"/>
              </a:rPr>
              <a:t>sisdiknas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hukum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mengatur</a:t>
            </a:r>
            <a:r>
              <a:rPr lang="en-US" dirty="0">
                <a:latin typeface="Arial Black" panose="020B0A04020102020204" pitchFamily="34" charset="0"/>
              </a:rPr>
              <a:t> 	</a:t>
            </a:r>
            <a:r>
              <a:rPr lang="en-US" dirty="0" err="1">
                <a:latin typeface="Arial Black" panose="020B0A04020102020204" pitchFamily="34" charset="0"/>
              </a:rPr>
              <a:t>seluruh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aspek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sisitim</a:t>
            </a:r>
            <a:r>
              <a:rPr lang="en-US" dirty="0">
                <a:latin typeface="Arial Black" panose="020B0A04020102020204" pitchFamily="34" charset="0"/>
              </a:rPr>
              <a:t> Pendidikan Nasional di 	Indonesia </a:t>
            </a:r>
            <a:r>
              <a:rPr lang="en-US" dirty="0" err="1">
                <a:latin typeface="Arial Black" panose="020B0A04020102020204" pitchFamily="34" charset="0"/>
              </a:rPr>
              <a:t>mulai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tujuan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fungsi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hingga</a:t>
            </a:r>
            <a:r>
              <a:rPr lang="en-US" dirty="0">
                <a:latin typeface="Arial Black" panose="020B0A04020102020204" pitchFamily="34" charset="0"/>
              </a:rPr>
              <a:t> 	</a:t>
            </a:r>
            <a:r>
              <a:rPr lang="en-US" dirty="0" err="1">
                <a:latin typeface="Arial Black" panose="020B0A04020102020204" pitchFamily="34" charset="0"/>
              </a:rPr>
              <a:t>penyelanggaraannya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2.  </a:t>
            </a:r>
            <a:r>
              <a:rPr lang="en-US" dirty="0" err="1">
                <a:latin typeface="Arial Black" panose="020B0A04020102020204" pitchFamily="34" charset="0"/>
              </a:rPr>
              <a:t>Meningkatkan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Kualitas</a:t>
            </a:r>
            <a:r>
              <a:rPr lang="en-US" dirty="0">
                <a:latin typeface="Arial Black" panose="020B0A04020102020204" pitchFamily="34" charset="0"/>
              </a:rPr>
              <a:t> Pendidikan: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	</a:t>
            </a:r>
            <a:r>
              <a:rPr lang="en-US" dirty="0" err="1">
                <a:latin typeface="Arial Black" panose="020B0A04020102020204" pitchFamily="34" charset="0"/>
              </a:rPr>
              <a:t>Semua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pihak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berkotribusi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	</a:t>
            </a:r>
            <a:r>
              <a:rPr lang="en-US" dirty="0" err="1">
                <a:latin typeface="Arial Black" panose="020B0A04020102020204" pitchFamily="34" charset="0"/>
              </a:rPr>
              <a:t>meningkatkan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	</a:t>
            </a:r>
            <a:r>
              <a:rPr lang="en-US" dirty="0" err="1">
                <a:latin typeface="Arial Black" panose="020B0A04020102020204" pitchFamily="34" charset="0"/>
              </a:rPr>
              <a:t>potensi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memastikan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relevansi</a:t>
            </a:r>
            <a:r>
              <a:rPr lang="en-US" dirty="0">
                <a:latin typeface="Arial Black" panose="020B0A04020102020204" pitchFamily="34" charset="0"/>
              </a:rPr>
              <a:t> 	Pendidikan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kebutuhan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dan dunia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     global  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249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5E58A3-3E47-4681-A244-2023163B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5788"/>
            <a:ext cx="10515600" cy="5591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3. </a:t>
            </a:r>
            <a:r>
              <a:rPr lang="en-US" dirty="0" err="1">
                <a:latin typeface="Arial Black" panose="020B0A04020102020204" pitchFamily="34" charset="0"/>
              </a:rPr>
              <a:t>Memastikan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Pemerataan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Akses</a:t>
            </a:r>
            <a:r>
              <a:rPr lang="en-US" dirty="0"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 UU </a:t>
            </a:r>
            <a:r>
              <a:rPr lang="en-US" dirty="0" err="1">
                <a:latin typeface="Arial Black" panose="020B0A04020102020204" pitchFamily="34" charset="0"/>
              </a:rPr>
              <a:t>Sisdiknas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menjamin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negara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 </a:t>
            </a:r>
            <a:r>
              <a:rPr lang="en-US" dirty="0" err="1">
                <a:latin typeface="Arial Black" panose="020B0A04020102020204" pitchFamily="34" charset="0"/>
              </a:rPr>
              <a:t>memiliki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Pendidikan yang </a:t>
            </a:r>
            <a:r>
              <a:rPr lang="en-US" dirty="0" err="1">
                <a:latin typeface="Arial Black" panose="020B0A04020102020204" pitchFamily="34" charset="0"/>
              </a:rPr>
              <a:t>berkualitas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 dan </a:t>
            </a:r>
            <a:r>
              <a:rPr lang="en-US" dirty="0" err="1">
                <a:latin typeface="Arial Black" panose="020B0A04020102020204" pitchFamily="34" charset="0"/>
              </a:rPr>
              <a:t>merata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tanpa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diskriminasi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 </a:t>
            </a:r>
            <a:r>
              <a:rPr lang="en-US" dirty="0" err="1">
                <a:latin typeface="Arial Black" panose="020B0A04020102020204" pitchFamily="34" charset="0"/>
              </a:rPr>
              <a:t>mewujudkan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tujuan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mencerdaskan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kehidupan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4.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Generasi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Berkarakter</a:t>
            </a:r>
            <a:r>
              <a:rPr lang="en-US" dirty="0">
                <a:latin typeface="Arial Black" panose="020B0A04020102020204" pitchFamily="34" charset="0"/>
              </a:rPr>
              <a:t>: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manusia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beriman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bertakwa</a:t>
            </a:r>
            <a:r>
              <a:rPr lang="en-US" dirty="0">
                <a:latin typeface="Arial Black" panose="020B0A04020102020204" pitchFamily="34" charset="0"/>
              </a:rPr>
              <a:t>,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demokratis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bertanggung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jawab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sehingga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mampu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sumber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manusia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yang </a:t>
            </a:r>
            <a:r>
              <a:rPr lang="en-US" dirty="0" err="1">
                <a:latin typeface="Arial Black" panose="020B0A04020102020204" pitchFamily="34" charset="0"/>
              </a:rPr>
              <a:t>unggul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 err="1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896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DF5B2B-C906-4735-8730-24F38E820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8625"/>
            <a:ext cx="10515600" cy="5748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5. </a:t>
            </a:r>
            <a:r>
              <a:rPr lang="en-US" dirty="0" err="1">
                <a:latin typeface="Arial Black" panose="020B0A04020102020204" pitchFamily="34" charset="0"/>
              </a:rPr>
              <a:t>Mempersiapkan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Generasi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Unggul</a:t>
            </a:r>
            <a:r>
              <a:rPr lang="en-US" dirty="0"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Membantu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menciptakan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sistim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terarah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menghasilkan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generasi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unggul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akademis</a:t>
            </a:r>
            <a:r>
              <a:rPr lang="en-US" dirty="0">
                <a:latin typeface="Arial Black" panose="020B0A04020102020204" pitchFamily="34" charset="0"/>
              </a:rPr>
              <a:t>,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mampu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bersaing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berkontribusi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menghadapi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tantangan</a:t>
            </a:r>
            <a:r>
              <a:rPr lang="en-US" dirty="0">
                <a:latin typeface="Arial Black" panose="020B0A04020102020204" pitchFamily="34" charset="0"/>
              </a:rPr>
              <a:t> global</a:t>
            </a: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6. </a:t>
            </a:r>
            <a:r>
              <a:rPr lang="en-US" dirty="0" err="1">
                <a:latin typeface="Arial Black" panose="020B0A04020102020204" pitchFamily="34" charset="0"/>
              </a:rPr>
              <a:t>Mengatur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kewajiban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Masyarakat, </a:t>
            </a:r>
            <a:r>
              <a:rPr lang="en-US" dirty="0" err="1">
                <a:latin typeface="Arial Black" panose="020B0A04020102020204" pitchFamily="34" charset="0"/>
              </a:rPr>
              <a:t>pendidik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 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mengetahui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kewajiban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masing</a:t>
            </a:r>
            <a:r>
              <a:rPr lang="en-US" dirty="0">
                <a:latin typeface="Arial Black" panose="020B0A04020102020204" pitchFamily="34" charset="0"/>
              </a:rPr>
              <a:t>-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masing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sistim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.   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22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DA2DFE-A079-4FA9-A3B1-F0358813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D" sz="3600" b="1" dirty="0" err="1">
                <a:latin typeface="Arial Black" panose="020B0A04020102020204" pitchFamily="34" charset="0"/>
              </a:rPr>
              <a:t>Latar</a:t>
            </a:r>
            <a:r>
              <a:rPr lang="en-ID" sz="3600" b="1" dirty="0">
                <a:latin typeface="Arial Black" panose="020B0A04020102020204" pitchFamily="34" charset="0"/>
              </a:rPr>
              <a:t> </a:t>
            </a:r>
            <a:r>
              <a:rPr lang="en-ID" sz="3600" b="1" dirty="0" err="1">
                <a:latin typeface="Arial Black" panose="020B0A04020102020204" pitchFamily="34" charset="0"/>
              </a:rPr>
              <a:t>Belakang</a:t>
            </a:r>
            <a:r>
              <a:rPr lang="en-ID" sz="3600" b="1" dirty="0">
                <a:latin typeface="Arial Black" panose="020B0A04020102020204" pitchFamily="34" charset="0"/>
              </a:rPr>
              <a:t> UU No. 20 </a:t>
            </a:r>
            <a:r>
              <a:rPr lang="en-ID" sz="3600" b="1" dirty="0" err="1">
                <a:latin typeface="Arial Black" panose="020B0A04020102020204" pitchFamily="34" charset="0"/>
              </a:rPr>
              <a:t>Tahun</a:t>
            </a:r>
            <a:r>
              <a:rPr lang="en-ID" sz="3600" b="1" dirty="0">
                <a:latin typeface="Arial Black" panose="020B0A04020102020204" pitchFamily="34" charset="0"/>
              </a:rPr>
              <a:t> 2003 </a:t>
            </a:r>
            <a:br>
              <a:rPr lang="en-ID" sz="3600" b="1" dirty="0">
                <a:latin typeface="Arial Black" panose="020B0A04020102020204" pitchFamily="34" charset="0"/>
              </a:rPr>
            </a:br>
            <a:r>
              <a:rPr lang="en-ID" sz="3600" b="1" dirty="0" err="1">
                <a:latin typeface="Arial Black" panose="020B0A04020102020204" pitchFamily="34" charset="0"/>
              </a:rPr>
              <a:t>Tentang</a:t>
            </a:r>
            <a:r>
              <a:rPr lang="en-ID" sz="3600" b="1" dirty="0">
                <a:latin typeface="Arial Black" panose="020B0A04020102020204" pitchFamily="34" charset="0"/>
              </a:rPr>
              <a:t> </a:t>
            </a:r>
            <a:r>
              <a:rPr lang="en-ID" sz="3600" b="1" dirty="0" err="1">
                <a:latin typeface="Arial Black" panose="020B0A04020102020204" pitchFamily="34" charset="0"/>
              </a:rPr>
              <a:t>Sistem</a:t>
            </a:r>
            <a:r>
              <a:rPr lang="en-ID" sz="3600" b="1" dirty="0">
                <a:latin typeface="Arial Black" panose="020B0A04020102020204" pitchFamily="34" charset="0"/>
              </a:rPr>
              <a:t> Pendidikan </a:t>
            </a:r>
            <a:r>
              <a:rPr lang="en-ID" sz="3600" b="1" dirty="0" err="1">
                <a:latin typeface="Arial Black" panose="020B0A04020102020204" pitchFamily="34" charset="0"/>
              </a:rPr>
              <a:t>Nasional</a:t>
            </a:r>
            <a:r>
              <a:rPr lang="en-ID" sz="3600" b="1" dirty="0">
                <a:latin typeface="Arial Black" panose="020B0A04020102020204" pitchFamily="34" charset="0"/>
              </a:rPr>
              <a:t>.</a:t>
            </a:r>
            <a:endParaRPr lang="en-ID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E8AF96-2068-4857-A203-C4ACB825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828925"/>
            <a:ext cx="8596668" cy="3843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a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bahwa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pembukaan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Dasar Negara </a:t>
            </a:r>
            <a:r>
              <a:rPr lang="en-US" dirty="0" err="1">
                <a:latin typeface="Arial Black" panose="020B0A04020102020204" pitchFamily="34" charset="0"/>
              </a:rPr>
              <a:t>Republik</a:t>
            </a:r>
            <a:r>
              <a:rPr lang="en-US" dirty="0">
                <a:latin typeface="Arial Black" panose="020B0A04020102020204" pitchFamily="34" charset="0"/>
              </a:rPr>
              <a:t> Indonesia </a:t>
            </a:r>
            <a:r>
              <a:rPr lang="en-US" dirty="0" err="1">
                <a:latin typeface="Arial Black" panose="020B0A04020102020204" pitchFamily="34" charset="0"/>
              </a:rPr>
              <a:t>tahun</a:t>
            </a:r>
            <a:r>
              <a:rPr lang="en-US" dirty="0">
                <a:latin typeface="Arial Black" panose="020B0A04020102020204" pitchFamily="34" charset="0"/>
              </a:rPr>
              <a:t> 1945 </a:t>
            </a:r>
            <a:r>
              <a:rPr lang="en-US" dirty="0" err="1">
                <a:latin typeface="Arial Black" panose="020B0A04020102020204" pitchFamily="34" charset="0"/>
              </a:rPr>
              <a:t>mengamanatkan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 Negara Indonesia yang </a:t>
            </a:r>
            <a:r>
              <a:rPr lang="en-US" dirty="0" err="1">
                <a:latin typeface="Arial Black" panose="020B0A04020102020204" pitchFamily="34" charset="0"/>
              </a:rPr>
              <a:t>melindungi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segenap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Indonesia dan </a:t>
            </a:r>
            <a:r>
              <a:rPr lang="en-US" dirty="0" err="1">
                <a:latin typeface="Arial Black" panose="020B0A04020102020204" pitchFamily="34" charset="0"/>
              </a:rPr>
              <a:t>seluruh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tumpah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darah</a:t>
            </a:r>
            <a:r>
              <a:rPr lang="en-US" dirty="0">
                <a:latin typeface="Arial Black" panose="020B0A04020102020204" pitchFamily="34" charset="0"/>
              </a:rPr>
              <a:t> Indonesia dan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memajukan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-  </a:t>
            </a:r>
            <a:r>
              <a:rPr lang="en-US" dirty="0" err="1">
                <a:latin typeface="Arial Black" panose="020B0A04020102020204" pitchFamily="34" charset="0"/>
              </a:rPr>
              <a:t>kesejahteraan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umum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mencerdaskan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kehidupan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ikut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melaksanakan</a:t>
            </a:r>
            <a:endParaRPr lang="en-ID" dirty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Arial Black" panose="020B0A04020102020204" pitchFamily="34" charset="0"/>
              </a:rPr>
              <a:t>ketertiban</a:t>
            </a:r>
            <a:r>
              <a:rPr lang="en-US" dirty="0">
                <a:latin typeface="Arial Black" panose="020B0A04020102020204" pitchFamily="34" charset="0"/>
              </a:rPr>
              <a:t> dunia yang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kemerdekaan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perdamaian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abadi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</a:t>
            </a:r>
            <a:r>
              <a:rPr lang="en-US" dirty="0" err="1">
                <a:latin typeface="Arial Black" panose="020B0A04020102020204" pitchFamily="34" charset="0"/>
              </a:rPr>
              <a:t>keadilan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sosial</a:t>
            </a:r>
            <a:r>
              <a:rPr lang="en-US" dirty="0">
                <a:latin typeface="Arial Black" panose="020B0A04020102020204" pitchFamily="34" charset="0"/>
              </a:rPr>
              <a:t>;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b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bahwa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Dasar Negara </a:t>
            </a:r>
            <a:r>
              <a:rPr lang="en-US" dirty="0" err="1">
                <a:latin typeface="Arial Black" panose="020B0A04020102020204" pitchFamily="34" charset="0"/>
              </a:rPr>
              <a:t>Republik</a:t>
            </a:r>
            <a:r>
              <a:rPr lang="en-US" dirty="0">
                <a:latin typeface="Arial Black" panose="020B0A04020102020204" pitchFamily="34" charset="0"/>
              </a:rPr>
              <a:t> Indonesia </a:t>
            </a:r>
            <a:r>
              <a:rPr lang="en-US" dirty="0" err="1">
                <a:latin typeface="Arial Black" panose="020B0A04020102020204" pitchFamily="34" charset="0"/>
              </a:rPr>
              <a:t>Tahun</a:t>
            </a:r>
            <a:r>
              <a:rPr lang="en-US" dirty="0">
                <a:latin typeface="Arial Black" panose="020B0A04020102020204" pitchFamily="34" charset="0"/>
              </a:rPr>
              <a:t> 1945</a:t>
            </a:r>
            <a:r>
              <a:rPr lang="en-ID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ID" dirty="0">
                <a:latin typeface="Arial Black" panose="020B0A04020102020204" pitchFamily="34" charset="0"/>
              </a:rPr>
              <a:t>-  </a:t>
            </a:r>
            <a:r>
              <a:rPr lang="en-US" dirty="0" err="1">
                <a:latin typeface="Arial Black" panose="020B0A04020102020204" pitchFamily="34" charset="0"/>
              </a:rPr>
              <a:t>mengamanatkan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mengusahakan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endParaRPr lang="en-ID" dirty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meningkatkan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keimanan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ketakwaan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</a:t>
            </a:r>
            <a:r>
              <a:rPr lang="en-US" dirty="0" err="1">
                <a:latin typeface="Arial Black" panose="020B0A04020102020204" pitchFamily="34" charset="0"/>
              </a:rPr>
              <a:t>Tuhan</a:t>
            </a:r>
            <a:endParaRPr lang="en-ID" dirty="0"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r>
              <a:rPr lang="en-US" dirty="0">
                <a:latin typeface="Arial Black" panose="020B0A04020102020204" pitchFamily="34" charset="0"/>
              </a:rPr>
              <a:t>Yang </a:t>
            </a:r>
            <a:r>
              <a:rPr lang="en-US" dirty="0" err="1">
                <a:latin typeface="Arial Black" panose="020B0A04020102020204" pitchFamily="34" charset="0"/>
              </a:rPr>
              <a:t>Maha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mencerdaskan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kehidupan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78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B66B5B-4A41-489E-9A5C-43285D117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4350"/>
            <a:ext cx="10515600" cy="5662613"/>
          </a:xfrm>
        </p:spPr>
        <p:txBody>
          <a:bodyPr>
            <a:normAutofit/>
          </a:bodyPr>
          <a:lstStyle/>
          <a:p>
            <a:r>
              <a:rPr lang="en-US" dirty="0" err="1"/>
              <a:t>Undang-Undang</a:t>
            </a:r>
            <a:r>
              <a:rPr lang="en-US" dirty="0"/>
              <a:t> No. 2 </a:t>
            </a:r>
            <a:r>
              <a:rPr lang="en-US" dirty="0" err="1"/>
              <a:t>Tahun</a:t>
            </a:r>
            <a:r>
              <a:rPr lang="en-US" dirty="0"/>
              <a:t> 1989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pelaksanaannya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terasa</a:t>
            </a:r>
            <a:r>
              <a:rPr lang="en-US" dirty="0"/>
              <a:t> :</a:t>
            </a:r>
            <a:endParaRPr lang="en-ID" dirty="0"/>
          </a:p>
          <a:p>
            <a:pPr lvl="0"/>
            <a:r>
              <a:rPr lang="en-US" dirty="0" err="1"/>
              <a:t>Sentralistik</a:t>
            </a:r>
            <a:r>
              <a:rPr lang="en-US" dirty="0"/>
              <a:t> :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memusat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pelosok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terpencil</a:t>
            </a:r>
            <a:r>
              <a:rPr lang="en-US" dirty="0"/>
              <a:t>; </a:t>
            </a:r>
            <a:r>
              <a:rPr lang="en-US" dirty="0" err="1"/>
              <a:t>kurikulum</a:t>
            </a:r>
            <a:r>
              <a:rPr lang="en-US" dirty="0"/>
              <a:t>, </a:t>
            </a:r>
            <a:r>
              <a:rPr lang="en-US" dirty="0" err="1"/>
              <a:t>metode</a:t>
            </a:r>
            <a:r>
              <a:rPr lang="en-US" dirty="0"/>
              <a:t> ajar, </a:t>
            </a:r>
            <a:r>
              <a:rPr lang="en-US" dirty="0" err="1"/>
              <a:t>materi</a:t>
            </a:r>
            <a:r>
              <a:rPr lang="en-US" dirty="0"/>
              <a:t> ajar,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kependidikan</a:t>
            </a:r>
            <a:r>
              <a:rPr lang="en-US" dirty="0"/>
              <a:t>, </a:t>
            </a:r>
            <a:r>
              <a:rPr lang="en-US" dirty="0" err="1"/>
              <a:t>penilaian</a:t>
            </a:r>
            <a:r>
              <a:rPr lang="en-US" dirty="0"/>
              <a:t>, ijazah, </a:t>
            </a:r>
            <a:r>
              <a:rPr lang="en-US" dirty="0" err="1"/>
              <a:t>otoritas</a:t>
            </a:r>
            <a:r>
              <a:rPr lang="en-US" dirty="0"/>
              <a:t> </a:t>
            </a:r>
            <a:r>
              <a:rPr lang="en-US" dirty="0" err="1"/>
              <a:t>penyelenggaraannya</a:t>
            </a:r>
            <a:r>
              <a:rPr lang="en-US" dirty="0"/>
              <a:t>, dana, </a:t>
            </a:r>
            <a:r>
              <a:rPr lang="en-US" dirty="0" err="1"/>
              <a:t>sarana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demokratis</a:t>
            </a:r>
            <a:r>
              <a:rPr lang="en-US" dirty="0"/>
              <a:t> :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sekolah-sekolah</a:t>
            </a:r>
            <a:r>
              <a:rPr lang="en-US" dirty="0"/>
              <a:t> negeri dan </a:t>
            </a:r>
            <a:r>
              <a:rPr lang="en-US" dirty="0" err="1"/>
              <a:t>swasta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deskriminatif</a:t>
            </a:r>
            <a:r>
              <a:rPr lang="en-US" dirty="0"/>
              <a:t> : dana, </a:t>
            </a:r>
            <a:r>
              <a:rPr lang="en-US" dirty="0" err="1"/>
              <a:t>sarana</a:t>
            </a:r>
            <a:r>
              <a:rPr lang="en-US" dirty="0"/>
              <a:t>, </a:t>
            </a:r>
            <a:r>
              <a:rPr lang="en-US" dirty="0" err="1"/>
              <a:t>otoritas</a:t>
            </a:r>
            <a:r>
              <a:rPr lang="en-US" dirty="0"/>
              <a:t> dan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ijazahnya</a:t>
            </a:r>
            <a:r>
              <a:rPr lang="en-US" dirty="0"/>
              <a:t>.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buruknya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swasta</a:t>
            </a:r>
            <a:r>
              <a:rPr lang="en-US" dirty="0"/>
              <a:t> </a:t>
            </a:r>
            <a:r>
              <a:rPr lang="en-US" dirty="0" err="1"/>
              <a:t>diakui</a:t>
            </a:r>
            <a:r>
              <a:rPr lang="en-US" dirty="0"/>
              <a:t> dan </a:t>
            </a:r>
            <a:r>
              <a:rPr lang="en-US" dirty="0" err="1"/>
              <a:t>ditentukan</a:t>
            </a:r>
            <a:r>
              <a:rPr lang="en-US" dirty="0"/>
              <a:t> oleh </a:t>
            </a:r>
            <a:r>
              <a:rPr lang="en-US" dirty="0" err="1"/>
              <a:t>pemerintah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oleh pasar dan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lembaga-lembaga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otoritas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,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otoritas</a:t>
            </a:r>
            <a:r>
              <a:rPr lang="en-US" dirty="0"/>
              <a:t> </a:t>
            </a:r>
            <a:r>
              <a:rPr lang="en-US" dirty="0" err="1"/>
              <a:t>asministrasi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; </a:t>
            </a:r>
            <a:r>
              <a:rPr lang="en-US" dirty="0" err="1"/>
              <a:t>padahal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dan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perkantoran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13276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83C0AB-44E0-4F9A-B553-2018EEEFB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213"/>
            <a:ext cx="10515600" cy="561975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e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bahwa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pertimbangan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huruf</a:t>
            </a:r>
            <a:r>
              <a:rPr lang="en-US" dirty="0">
                <a:latin typeface="Arial Black" panose="020B0A04020102020204" pitchFamily="34" charset="0"/>
              </a:rPr>
              <a:t> a, b, c, dan d </a:t>
            </a:r>
            <a:r>
              <a:rPr lang="en-US" dirty="0" err="1">
                <a:latin typeface="Arial Black" panose="020B0A04020102020204" pitchFamily="34" charset="0"/>
              </a:rPr>
              <a:t>perlu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tentang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Pendidikan Nasional.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beberapa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latar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belakang</a:t>
            </a:r>
            <a:r>
              <a:rPr lang="en-US" dirty="0">
                <a:latin typeface="Arial Black" panose="020B0A04020102020204" pitchFamily="34" charset="0"/>
              </a:rPr>
              <a:t> di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</a:t>
            </a:r>
            <a:r>
              <a:rPr lang="en-US" dirty="0" err="1">
                <a:latin typeface="Arial Black" panose="020B0A04020102020204" pitchFamily="34" charset="0"/>
              </a:rPr>
              <a:t>maka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disusun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disahkan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 RI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No. 20 </a:t>
            </a:r>
            <a:r>
              <a:rPr lang="en-US" dirty="0" err="1">
                <a:latin typeface="Arial Black" panose="020B0A04020102020204" pitchFamily="34" charset="0"/>
              </a:rPr>
              <a:t>Tahun</a:t>
            </a:r>
            <a:r>
              <a:rPr lang="en-US" dirty="0">
                <a:latin typeface="Arial Black" panose="020B0A04020102020204" pitchFamily="34" charset="0"/>
              </a:rPr>
              <a:t> 2003 </a:t>
            </a:r>
            <a:r>
              <a:rPr lang="en-US" dirty="0" err="1">
                <a:latin typeface="Arial Black" panose="020B0A04020102020204" pitchFamily="34" charset="0"/>
              </a:rPr>
              <a:t>Tentang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    Nasional pada </a:t>
            </a:r>
            <a:r>
              <a:rPr lang="en-US" dirty="0" err="1">
                <a:latin typeface="Arial Black" panose="020B0A04020102020204" pitchFamily="34" charset="0"/>
              </a:rPr>
              <a:t>tanggal</a:t>
            </a:r>
            <a:r>
              <a:rPr lang="en-US" dirty="0">
                <a:latin typeface="Arial Black" panose="020B0A04020102020204" pitchFamily="34" charset="0"/>
              </a:rPr>
              <a:t> 8 </a:t>
            </a:r>
            <a:r>
              <a:rPr lang="en-US" dirty="0" err="1">
                <a:latin typeface="Arial Black" panose="020B0A04020102020204" pitchFamily="34" charset="0"/>
              </a:rPr>
              <a:t>Juli</a:t>
            </a:r>
            <a:r>
              <a:rPr lang="en-US" dirty="0">
                <a:latin typeface="Arial Black" panose="020B0A04020102020204" pitchFamily="34" charset="0"/>
              </a:rPr>
              <a:t> 2003.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812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175D8-7F9D-4DC4-852B-28011F495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9350"/>
          </a:xfrm>
        </p:spPr>
        <p:txBody>
          <a:bodyPr>
            <a:noAutofit/>
          </a:bodyPr>
          <a:lstStyle/>
          <a:p>
            <a:pPr algn="ctr"/>
            <a:r>
              <a:rPr lang="en-ID" sz="3600" b="1" dirty="0">
                <a:latin typeface="Arial Black" panose="020B0A04020102020204" pitchFamily="34" charset="0"/>
              </a:rPr>
              <a:t/>
            </a:r>
            <a:br>
              <a:rPr lang="en-ID" sz="3600" b="1" dirty="0">
                <a:latin typeface="Arial Black" panose="020B0A04020102020204" pitchFamily="34" charset="0"/>
              </a:rPr>
            </a:br>
            <a:r>
              <a:rPr lang="en-ID" sz="3600" b="1" dirty="0" err="1">
                <a:latin typeface="Arial Black" panose="020B0A04020102020204" pitchFamily="34" charset="0"/>
              </a:rPr>
              <a:t>Tinjauan</a:t>
            </a:r>
            <a:r>
              <a:rPr lang="en-ID" sz="3600" b="1" dirty="0">
                <a:latin typeface="Arial Black" panose="020B0A04020102020204" pitchFamily="34" charset="0"/>
              </a:rPr>
              <a:t> </a:t>
            </a:r>
            <a:r>
              <a:rPr lang="en-ID" sz="3600" b="1" dirty="0" err="1">
                <a:latin typeface="Arial Black" panose="020B0A04020102020204" pitchFamily="34" charset="0"/>
              </a:rPr>
              <a:t>Sosiologis</a:t>
            </a:r>
            <a:r>
              <a:rPr lang="en-ID" sz="3600" b="1" dirty="0">
                <a:latin typeface="Arial Black" panose="020B0A04020102020204" pitchFamily="34" charset="0"/>
              </a:rPr>
              <a:t> UU No. 20 Th 2003 </a:t>
            </a:r>
            <a:br>
              <a:rPr lang="en-ID" sz="3600" b="1" dirty="0">
                <a:latin typeface="Arial Black" panose="020B0A04020102020204" pitchFamily="34" charset="0"/>
              </a:rPr>
            </a:br>
            <a:r>
              <a:rPr lang="en-ID" sz="3600" b="1" dirty="0" err="1">
                <a:latin typeface="Arial Black" panose="020B0A04020102020204" pitchFamily="34" charset="0"/>
              </a:rPr>
              <a:t>Tentang</a:t>
            </a:r>
            <a:r>
              <a:rPr lang="en-ID" sz="3600" b="1" dirty="0">
                <a:latin typeface="Arial Black" panose="020B0A04020102020204" pitchFamily="34" charset="0"/>
              </a:rPr>
              <a:t> </a:t>
            </a:r>
            <a:r>
              <a:rPr lang="en-ID" sz="3600" b="1" dirty="0" err="1">
                <a:latin typeface="Arial Black" panose="020B0A04020102020204" pitchFamily="34" charset="0"/>
              </a:rPr>
              <a:t>Sistem</a:t>
            </a:r>
            <a:r>
              <a:rPr lang="en-ID" sz="3600" b="1" dirty="0">
                <a:latin typeface="Arial Black" panose="020B0A04020102020204" pitchFamily="34" charset="0"/>
              </a:rPr>
              <a:t> Pendidikan </a:t>
            </a:r>
            <a:r>
              <a:rPr lang="en-ID" sz="3600" b="1" dirty="0" err="1">
                <a:latin typeface="Arial Black" panose="020B0A04020102020204" pitchFamily="34" charset="0"/>
              </a:rPr>
              <a:t>Nasional</a:t>
            </a:r>
            <a:r>
              <a:rPr lang="en-ID" sz="3600" b="1" dirty="0">
                <a:latin typeface="Arial Black" panose="020B0A04020102020204" pitchFamily="34" charset="0"/>
              </a:rPr>
              <a:t>.</a:t>
            </a:r>
            <a:r>
              <a:rPr lang="en-ID" sz="3600" dirty="0">
                <a:latin typeface="Arial Black" panose="020B0A04020102020204" pitchFamily="34" charset="0"/>
              </a:rPr>
              <a:t/>
            </a:r>
            <a:br>
              <a:rPr lang="en-ID" sz="3600" dirty="0">
                <a:latin typeface="Arial Black" panose="020B0A04020102020204" pitchFamily="34" charset="0"/>
              </a:rPr>
            </a:br>
            <a:endParaRPr lang="en-ID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FC534F-246A-4673-9B14-5CB655525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714500"/>
            <a:ext cx="10868025" cy="4778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>
                <a:latin typeface="Arial Black" panose="020B0A04020102020204" pitchFamily="34" charset="0"/>
              </a:rPr>
              <a:t>Dalam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Undang-Undang</a:t>
            </a:r>
            <a:r>
              <a:rPr lang="en-US" sz="2000" dirty="0">
                <a:latin typeface="Arial Black" panose="020B0A04020102020204" pitchFamily="34" charset="0"/>
              </a:rPr>
              <a:t> No. 20 </a:t>
            </a:r>
            <a:r>
              <a:rPr lang="en-US" sz="2000" dirty="0" err="1">
                <a:latin typeface="Arial Black" panose="020B0A04020102020204" pitchFamily="34" charset="0"/>
              </a:rPr>
              <a:t>Tahun</a:t>
            </a:r>
            <a:r>
              <a:rPr lang="en-US" sz="2000" dirty="0">
                <a:latin typeface="Arial Black" panose="020B0A04020102020204" pitchFamily="34" charset="0"/>
              </a:rPr>
              <a:t> 2003 </a:t>
            </a:r>
            <a:r>
              <a:rPr lang="en-US" sz="2000" dirty="0" err="1">
                <a:latin typeface="Arial Black" panose="020B0A04020102020204" pitchFamily="34" charset="0"/>
              </a:rPr>
              <a:t>Tentang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Sistem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 Nasional </a:t>
            </a:r>
            <a:r>
              <a:rPr lang="en-US" sz="2000" dirty="0" err="1">
                <a:latin typeface="Arial Black" panose="020B0A04020102020204" pitchFamily="34" charset="0"/>
              </a:rPr>
              <a:t>menekankan</a:t>
            </a:r>
            <a:r>
              <a:rPr lang="en-US" sz="2000" dirty="0">
                <a:latin typeface="Arial Black" panose="020B0A04020102020204" pitchFamily="34" charset="0"/>
              </a:rPr>
              <a:t>  </a:t>
            </a:r>
            <a:r>
              <a:rPr lang="en-US" sz="2000" dirty="0" err="1">
                <a:latin typeface="Arial Black" panose="020B0A04020102020204" pitchFamily="34" charset="0"/>
              </a:rPr>
              <a:t>tentang</a:t>
            </a:r>
            <a:r>
              <a:rPr lang="en-US" sz="2000" dirty="0">
                <a:latin typeface="Arial Black" panose="020B0A04020102020204" pitchFamily="34" charset="0"/>
              </a:rPr>
              <a:t> :</a:t>
            </a:r>
            <a:endParaRPr lang="en-ID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rial Black" panose="020B0A04020102020204" pitchFamily="34" charset="0"/>
              </a:rPr>
              <a:t>1.Pemerataan Pendidikan.</a:t>
            </a:r>
            <a:endParaRPr lang="en-ID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Arial Black" panose="020B0A04020102020204" pitchFamily="34" charset="0"/>
              </a:rPr>
              <a:t>Dalam</a:t>
            </a:r>
            <a:r>
              <a:rPr lang="en-US" sz="2000" dirty="0">
                <a:latin typeface="Arial Black" panose="020B0A04020102020204" pitchFamily="34" charset="0"/>
              </a:rPr>
              <a:t> BAB IV </a:t>
            </a:r>
            <a:r>
              <a:rPr lang="en-US" sz="2000" dirty="0" err="1">
                <a:latin typeface="Arial Black" panose="020B0A04020102020204" pitchFamily="34" charset="0"/>
              </a:rPr>
              <a:t>Pasal</a:t>
            </a:r>
            <a:r>
              <a:rPr lang="en-US" sz="2000" dirty="0">
                <a:latin typeface="Arial Black" panose="020B0A04020102020204" pitchFamily="34" charset="0"/>
              </a:rPr>
              <a:t> 5 </a:t>
            </a:r>
            <a:r>
              <a:rPr lang="en-US" sz="2000" dirty="0" err="1">
                <a:latin typeface="Arial Black" panose="020B0A04020102020204" pitchFamily="34" charset="0"/>
              </a:rPr>
              <a:t>ayat</a:t>
            </a:r>
            <a:r>
              <a:rPr lang="en-US" sz="2000" dirty="0">
                <a:latin typeface="Arial Black" panose="020B0A04020102020204" pitchFamily="34" charset="0"/>
              </a:rPr>
              <a:t> 1 s/d </a:t>
            </a:r>
            <a:r>
              <a:rPr lang="en-US" sz="2000" dirty="0" err="1">
                <a:latin typeface="Arial Black" panose="020B0A04020102020204" pitchFamily="34" charset="0"/>
              </a:rPr>
              <a:t>ayat</a:t>
            </a:r>
            <a:r>
              <a:rPr lang="en-US" sz="2000" dirty="0">
                <a:latin typeface="Arial Black" panose="020B0A04020102020204" pitchFamily="34" charset="0"/>
              </a:rPr>
              <a:t> 4. “1) </a:t>
            </a:r>
            <a:r>
              <a:rPr lang="en-US" sz="2000" dirty="0" err="1">
                <a:latin typeface="Arial Black" panose="020B0A04020102020204" pitchFamily="34" charset="0"/>
              </a:rPr>
              <a:t>Setiap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warga</a:t>
            </a:r>
            <a:r>
              <a:rPr lang="en-US" sz="2000" dirty="0">
                <a:latin typeface="Arial Black" panose="020B0A04020102020204" pitchFamily="34" charset="0"/>
              </a:rPr>
              <a:t> negara </a:t>
            </a:r>
            <a:r>
              <a:rPr lang="en-US" sz="2000" dirty="0" err="1">
                <a:latin typeface="Arial Black" panose="020B0A04020102020204" pitchFamily="34" charset="0"/>
              </a:rPr>
              <a:t>mempunyai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hak</a:t>
            </a:r>
            <a:r>
              <a:rPr lang="en-US" sz="2000" dirty="0">
                <a:latin typeface="Arial Black" panose="020B0A04020102020204" pitchFamily="34" charset="0"/>
              </a:rPr>
              <a:t> yang </a:t>
            </a:r>
            <a:r>
              <a:rPr lang="en-US" sz="2000" dirty="0" err="1">
                <a:latin typeface="Arial Black" panose="020B0A04020102020204" pitchFamily="34" charset="0"/>
              </a:rPr>
              <a:t>sama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untuk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memperoleh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 yang </a:t>
            </a:r>
            <a:r>
              <a:rPr lang="en-US" sz="2000" dirty="0" err="1">
                <a:latin typeface="Arial Black" panose="020B0A04020102020204" pitchFamily="34" charset="0"/>
              </a:rPr>
              <a:t>bermutu</a:t>
            </a:r>
            <a:r>
              <a:rPr lang="en-US" sz="2000" dirty="0">
                <a:latin typeface="Arial Black" panose="020B0A04020102020204" pitchFamily="34" charset="0"/>
              </a:rPr>
              <a:t>. (2) </a:t>
            </a:r>
            <a:r>
              <a:rPr lang="en-US" sz="2000" dirty="0" err="1">
                <a:latin typeface="Arial Black" panose="020B0A04020102020204" pitchFamily="34" charset="0"/>
              </a:rPr>
              <a:t>Warga</a:t>
            </a:r>
            <a:r>
              <a:rPr lang="en-US" sz="2000" dirty="0">
                <a:latin typeface="Arial Black" panose="020B0A04020102020204" pitchFamily="34" charset="0"/>
              </a:rPr>
              <a:t> negara yang </a:t>
            </a:r>
            <a:r>
              <a:rPr lang="en-US" sz="2000" dirty="0" err="1">
                <a:latin typeface="Arial Black" panose="020B0A04020102020204" pitchFamily="34" charset="0"/>
              </a:rPr>
              <a:t>memiliki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kelainan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fisik</a:t>
            </a:r>
            <a:r>
              <a:rPr lang="en-US" sz="2000" dirty="0">
                <a:latin typeface="Arial Black" panose="020B0A04020102020204" pitchFamily="34" charset="0"/>
              </a:rPr>
              <a:t>, </a:t>
            </a:r>
            <a:r>
              <a:rPr lang="en-US" sz="2000" dirty="0" err="1">
                <a:latin typeface="Arial Black" panose="020B0A04020102020204" pitchFamily="34" charset="0"/>
              </a:rPr>
              <a:t>emosional</a:t>
            </a:r>
            <a:r>
              <a:rPr lang="en-US" sz="2000" dirty="0">
                <a:latin typeface="Arial Black" panose="020B0A04020102020204" pitchFamily="34" charset="0"/>
              </a:rPr>
              <a:t>, mental, </a:t>
            </a:r>
            <a:r>
              <a:rPr lang="en-US" sz="2000" dirty="0" err="1">
                <a:latin typeface="Arial Black" panose="020B0A04020102020204" pitchFamily="34" charset="0"/>
              </a:rPr>
              <a:t>intelektual</a:t>
            </a:r>
            <a:r>
              <a:rPr lang="en-US" sz="2000" dirty="0">
                <a:latin typeface="Arial Black" panose="020B0A04020102020204" pitchFamily="34" charset="0"/>
              </a:rPr>
              <a:t>, dan/</a:t>
            </a:r>
            <a:r>
              <a:rPr lang="en-US" sz="2000" dirty="0" err="1">
                <a:latin typeface="Arial Black" panose="020B0A04020102020204" pitchFamily="34" charset="0"/>
              </a:rPr>
              <a:t>atau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sosial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berhak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memperoleh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khusus</a:t>
            </a:r>
            <a:r>
              <a:rPr lang="en-US" sz="2000" dirty="0">
                <a:latin typeface="Arial Black" panose="020B0A04020102020204" pitchFamily="34" charset="0"/>
              </a:rPr>
              <a:t>.(3) </a:t>
            </a:r>
            <a:r>
              <a:rPr lang="en-US" sz="2000" dirty="0" err="1">
                <a:latin typeface="Arial Black" panose="020B0A04020102020204" pitchFamily="34" charset="0"/>
              </a:rPr>
              <a:t>Warga</a:t>
            </a:r>
            <a:r>
              <a:rPr lang="en-US" sz="2000" dirty="0">
                <a:latin typeface="Arial Black" panose="020B0A04020102020204" pitchFamily="34" charset="0"/>
              </a:rPr>
              <a:t> negara di </a:t>
            </a:r>
            <a:r>
              <a:rPr lang="en-US" sz="2000" dirty="0" err="1">
                <a:latin typeface="Arial Black" panose="020B0A04020102020204" pitchFamily="34" charset="0"/>
              </a:rPr>
              <a:t>daerah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terpencil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atau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terbelakang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serta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masyarakat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adat</a:t>
            </a:r>
            <a:r>
              <a:rPr lang="en-US" sz="2000" dirty="0">
                <a:latin typeface="Arial Black" panose="020B0A04020102020204" pitchFamily="34" charset="0"/>
              </a:rPr>
              <a:t> yang </a:t>
            </a:r>
            <a:r>
              <a:rPr lang="en-US" sz="2000" dirty="0" err="1">
                <a:latin typeface="Arial Black" panose="020B0A04020102020204" pitchFamily="34" charset="0"/>
              </a:rPr>
              <a:t>terpencil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berhak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memperoleh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layanan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khusus</a:t>
            </a:r>
            <a:r>
              <a:rPr lang="en-US" sz="2000" dirty="0">
                <a:latin typeface="Arial Black" panose="020B0A04020102020204" pitchFamily="34" charset="0"/>
              </a:rPr>
              <a:t>. (4) </a:t>
            </a:r>
            <a:r>
              <a:rPr lang="en-US" sz="2000" dirty="0" err="1">
                <a:latin typeface="Arial Black" panose="020B0A04020102020204" pitchFamily="34" charset="0"/>
              </a:rPr>
              <a:t>Warga</a:t>
            </a:r>
            <a:r>
              <a:rPr lang="en-US" sz="2000" dirty="0">
                <a:latin typeface="Arial Black" panose="020B0A04020102020204" pitchFamily="34" charset="0"/>
              </a:rPr>
              <a:t> negara yang </a:t>
            </a:r>
            <a:r>
              <a:rPr lang="en-US" sz="2000" dirty="0" err="1">
                <a:latin typeface="Arial Black" panose="020B0A04020102020204" pitchFamily="34" charset="0"/>
              </a:rPr>
              <a:t>memiliki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potensi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kecerdasan</a:t>
            </a:r>
            <a:r>
              <a:rPr lang="en-US" sz="2000" dirty="0">
                <a:latin typeface="Arial Black" panose="020B0A04020102020204" pitchFamily="34" charset="0"/>
              </a:rPr>
              <a:t> dan </a:t>
            </a:r>
            <a:r>
              <a:rPr lang="en-US" sz="2000" dirty="0" err="1">
                <a:latin typeface="Arial Black" panose="020B0A04020102020204" pitchFamily="34" charset="0"/>
              </a:rPr>
              <a:t>bakat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istimewa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berhak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memperoleh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khusus</a:t>
            </a:r>
            <a:r>
              <a:rPr lang="en-US" sz="2000" dirty="0">
                <a:latin typeface="Arial Black" panose="020B0A04020102020204" pitchFamily="34" charset="0"/>
              </a:rPr>
              <a:t>.</a:t>
            </a:r>
            <a:endParaRPr lang="en-ID" sz="20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Arial Black" panose="020B0A04020102020204" pitchFamily="34" charset="0"/>
              </a:rPr>
              <a:t>Dengan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adanya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pemerataan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bagi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semua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warga</a:t>
            </a:r>
            <a:r>
              <a:rPr lang="en-US" sz="2000" dirty="0">
                <a:latin typeface="Arial Black" panose="020B0A04020102020204" pitchFamily="34" charset="0"/>
              </a:rPr>
              <a:t> Negara Indonesia </a:t>
            </a:r>
            <a:r>
              <a:rPr lang="en-US" sz="2000" dirty="0" err="1">
                <a:latin typeface="Arial Black" panose="020B0A04020102020204" pitchFamily="34" charset="0"/>
              </a:rPr>
              <a:t>baik</a:t>
            </a:r>
            <a:r>
              <a:rPr lang="en-US" sz="2000" dirty="0">
                <a:latin typeface="Arial Black" panose="020B0A04020102020204" pitchFamily="34" charset="0"/>
              </a:rPr>
              <a:t> yang kaya, miskin, </a:t>
            </a:r>
            <a:r>
              <a:rPr lang="en-US" sz="2000" dirty="0" err="1">
                <a:latin typeface="Arial Black" panose="020B0A04020102020204" pitchFamily="34" charset="0"/>
              </a:rPr>
              <a:t>kota</a:t>
            </a:r>
            <a:r>
              <a:rPr lang="en-US" sz="2000" dirty="0">
                <a:latin typeface="Arial Black" panose="020B0A04020102020204" pitchFamily="34" charset="0"/>
              </a:rPr>
              <a:t> dan </a:t>
            </a:r>
            <a:r>
              <a:rPr lang="en-US" sz="2000" dirty="0" err="1">
                <a:latin typeface="Arial Black" panose="020B0A04020102020204" pitchFamily="34" charset="0"/>
              </a:rPr>
              <a:t>daerah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terpencil</a:t>
            </a:r>
            <a:r>
              <a:rPr lang="en-US" sz="2000" dirty="0">
                <a:latin typeface="Arial Black" panose="020B0A04020102020204" pitchFamily="34" charset="0"/>
              </a:rPr>
              <a:t>, </a:t>
            </a:r>
            <a:r>
              <a:rPr lang="en-US" sz="2000" dirty="0" err="1">
                <a:latin typeface="Arial Black" panose="020B0A04020102020204" pitchFamily="34" charset="0"/>
              </a:rPr>
              <a:t>sehat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maupun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kelainan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fisik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maupun</a:t>
            </a:r>
            <a:r>
              <a:rPr lang="en-US" sz="2000" dirty="0">
                <a:latin typeface="Arial Black" panose="020B0A04020102020204" pitchFamily="34" charset="0"/>
              </a:rPr>
              <a:t> mental </a:t>
            </a:r>
            <a:r>
              <a:rPr lang="en-US" sz="2000" dirty="0" err="1">
                <a:latin typeface="Arial Black" panose="020B0A04020102020204" pitchFamily="34" charset="0"/>
              </a:rPr>
              <a:t>semua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mendapat</a:t>
            </a:r>
            <a:r>
              <a:rPr lang="en-US" sz="2000" dirty="0">
                <a:latin typeface="Arial Black" panose="020B0A04020102020204" pitchFamily="34" charset="0"/>
              </a:rPr>
              <a:t> </a:t>
            </a:r>
            <a:r>
              <a:rPr lang="en-US" sz="2000" dirty="0" err="1">
                <a:latin typeface="Arial Black" panose="020B0A04020102020204" pitchFamily="34" charset="0"/>
              </a:rPr>
              <a:t>pendidikan</a:t>
            </a:r>
            <a:r>
              <a:rPr lang="en-US" sz="2000" dirty="0">
                <a:latin typeface="Arial Black" panose="020B0A04020102020204" pitchFamily="34" charset="0"/>
              </a:rPr>
              <a:t>.</a:t>
            </a:r>
            <a:br>
              <a:rPr lang="en-US" sz="2000" dirty="0">
                <a:latin typeface="Arial Black" panose="020B0A04020102020204" pitchFamily="34" charset="0"/>
              </a:rPr>
            </a:br>
            <a:endParaRPr lang="en-ID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590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FCD61-3A12-439B-B246-8D5C16A15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485775"/>
            <a:ext cx="10882312" cy="5691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2. Pendidikan </a:t>
            </a:r>
            <a:r>
              <a:rPr lang="en-US" b="1" dirty="0" err="1">
                <a:latin typeface="Arial Black" panose="020B0A04020102020204" pitchFamily="34" charset="0"/>
              </a:rPr>
              <a:t>sepanjang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hayat</a:t>
            </a:r>
            <a:r>
              <a:rPr lang="en-US" b="1" dirty="0">
                <a:latin typeface="Arial Black" panose="020B0A04020102020204" pitchFamily="34" charset="0"/>
              </a:rPr>
              <a:t>.</a:t>
            </a:r>
            <a:r>
              <a:rPr lang="en-US" dirty="0">
                <a:latin typeface="Arial Black" panose="020B0A04020102020204" pitchFamily="34" charset="0"/>
              </a:rPr>
              <a:t> Hal </a:t>
            </a:r>
            <a:r>
              <a:rPr lang="en-US" dirty="0" err="1">
                <a:latin typeface="Arial Black" panose="020B0A04020102020204" pitchFamily="34" charset="0"/>
              </a:rPr>
              <a:t>ini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ditekankan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BAB IV </a:t>
            </a:r>
            <a:r>
              <a:rPr lang="en-US" dirty="0" err="1">
                <a:latin typeface="Arial Black" panose="020B0A04020102020204" pitchFamily="34" charset="0"/>
              </a:rPr>
              <a:t>Pasal</a:t>
            </a:r>
            <a:r>
              <a:rPr lang="en-US" dirty="0">
                <a:latin typeface="Arial Black" panose="020B0A04020102020204" pitchFamily="34" charset="0"/>
              </a:rPr>
              <a:t> 5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5 :”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Negara </a:t>
            </a:r>
            <a:r>
              <a:rPr lang="en-US" dirty="0" err="1">
                <a:latin typeface="Arial Black" panose="020B0A04020102020204" pitchFamily="34" charset="0"/>
              </a:rPr>
              <a:t>berhak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kesempatan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meningkatkan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sepanjang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hayat</a:t>
            </a:r>
            <a:r>
              <a:rPr lang="en-US" dirty="0">
                <a:latin typeface="Arial Black" panose="020B0A04020102020204" pitchFamily="34" charset="0"/>
              </a:rPr>
              <a:t>.” Pendidikan </a:t>
            </a:r>
            <a:r>
              <a:rPr lang="en-US" dirty="0" err="1">
                <a:latin typeface="Arial Black" panose="020B0A04020102020204" pitchFamily="34" charset="0"/>
              </a:rPr>
              <a:t>sepanjang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hayat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ditempuh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formal, informal </a:t>
            </a:r>
            <a:r>
              <a:rPr lang="en-US" dirty="0" err="1">
                <a:latin typeface="Arial Black" panose="020B0A04020102020204" pitchFamily="34" charset="0"/>
              </a:rPr>
              <a:t>maupun</a:t>
            </a:r>
            <a:r>
              <a:rPr lang="en-US" dirty="0">
                <a:latin typeface="Arial Black" panose="020B0A04020102020204" pitchFamily="34" charset="0"/>
              </a:rPr>
              <a:t> non formal.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3. </a:t>
            </a:r>
            <a:r>
              <a:rPr lang="en-US" b="1" dirty="0" err="1">
                <a:latin typeface="Arial Black" panose="020B0A04020102020204" pitchFamily="34" charset="0"/>
              </a:rPr>
              <a:t>Keteladanan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dalam</a:t>
            </a:r>
            <a:r>
              <a:rPr lang="en-US" b="1" dirty="0">
                <a:latin typeface="Arial Black" panose="020B0A04020102020204" pitchFamily="34" charset="0"/>
              </a:rPr>
              <a:t> Pendidikan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BAB XI </a:t>
            </a:r>
            <a:r>
              <a:rPr lang="en-US" dirty="0" err="1">
                <a:latin typeface="Arial Black" panose="020B0A04020102020204" pitchFamily="34" charset="0"/>
              </a:rPr>
              <a:t>Pasal</a:t>
            </a:r>
            <a:r>
              <a:rPr lang="en-US" dirty="0">
                <a:latin typeface="Arial Black" panose="020B0A04020102020204" pitchFamily="34" charset="0"/>
              </a:rPr>
              <a:t> 40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2 c :”Pendidikan dan Tenaga </a:t>
            </a:r>
            <a:r>
              <a:rPr lang="en-US" dirty="0" err="1">
                <a:latin typeface="Arial Black" panose="020B0A04020102020204" pitchFamily="34" charset="0"/>
              </a:rPr>
              <a:t>Kependidikan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berkewajiban</a:t>
            </a:r>
            <a:r>
              <a:rPr lang="en-US" dirty="0">
                <a:latin typeface="Arial Black" panose="020B0A04020102020204" pitchFamily="34" charset="0"/>
              </a:rPr>
              <a:t> member </a:t>
            </a:r>
            <a:r>
              <a:rPr lang="en-US" dirty="0" err="1">
                <a:latin typeface="Arial Black" panose="020B0A04020102020204" pitchFamily="34" charset="0"/>
              </a:rPr>
              <a:t>teladan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menjaga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lembaga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kedudukan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kepercayaan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diberikan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kepadanya</a:t>
            </a:r>
            <a:r>
              <a:rPr lang="en-US" dirty="0">
                <a:latin typeface="Arial Black" panose="020B0A04020102020204" pitchFamily="34" charset="0"/>
              </a:rPr>
              <a:t>.”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Keteladanan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sangat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penting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dunia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karena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tujuan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salah </a:t>
            </a:r>
            <a:r>
              <a:rPr lang="en-US" dirty="0" err="1">
                <a:latin typeface="Arial Black" panose="020B0A04020102020204" pitchFamily="34" charset="0"/>
              </a:rPr>
              <a:t>satunya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beriman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bertakwa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Tuhan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keteladanan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tenaga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sangat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penting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20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0D016-0846-4664-9C96-7F400A3EC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06575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>
                <a:latin typeface="Arial Black" panose="020B0A04020102020204" pitchFamily="34" charset="0"/>
              </a:rPr>
              <a:t>Dalam</a:t>
            </a:r>
            <a:r>
              <a:rPr lang="en-US" sz="3600" dirty="0">
                <a:latin typeface="Arial Black" panose="020B0A04020102020204" pitchFamily="34" charset="0"/>
              </a:rPr>
              <a:t> UU No. 20 Th. 2003 </a:t>
            </a:r>
            <a:r>
              <a:rPr lang="en-US" sz="3600" dirty="0" err="1">
                <a:latin typeface="Arial Black" panose="020B0A04020102020204" pitchFamily="34" charset="0"/>
              </a:rPr>
              <a:t>tentang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Sistem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pendidikan</a:t>
            </a:r>
            <a:r>
              <a:rPr lang="en-US" sz="3600" dirty="0">
                <a:latin typeface="Arial Black" panose="020B0A04020102020204" pitchFamily="34" charset="0"/>
              </a:rPr>
              <a:t> Nasional juga </a:t>
            </a:r>
            <a:r>
              <a:rPr lang="en-US" sz="3600" dirty="0" err="1">
                <a:latin typeface="Arial Black" panose="020B0A04020102020204" pitchFamily="34" charset="0"/>
              </a:rPr>
              <a:t>mempunyai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dampak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bagi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masyarakat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yaitu</a:t>
            </a:r>
            <a:r>
              <a:rPr lang="en-US" sz="3600" dirty="0">
                <a:latin typeface="Arial Black" panose="020B0A04020102020204" pitchFamily="34" charset="0"/>
              </a:rPr>
              <a:t> :</a:t>
            </a:r>
            <a:endParaRPr lang="en-ID" sz="36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86B8C3-5599-48A2-910F-A56F1C1AF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875"/>
            <a:ext cx="10515600" cy="406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1. </a:t>
            </a:r>
            <a:r>
              <a:rPr lang="en-US" b="1" dirty="0" err="1">
                <a:latin typeface="Arial Black" panose="020B0A04020102020204" pitchFamily="34" charset="0"/>
              </a:rPr>
              <a:t>Adanya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peran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serta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masyarakat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dalam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(BAB XV </a:t>
            </a:r>
            <a:r>
              <a:rPr lang="en-US" dirty="0" err="1">
                <a:latin typeface="Arial Black" panose="020B0A04020102020204" pitchFamily="34" charset="0"/>
              </a:rPr>
              <a:t>Pasal</a:t>
            </a:r>
            <a:r>
              <a:rPr lang="en-US" dirty="0">
                <a:latin typeface="Arial Black" panose="020B0A04020102020204" pitchFamily="34" charset="0"/>
              </a:rPr>
              <a:t> 55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1 : “Masyarakat </a:t>
            </a:r>
            <a:r>
              <a:rPr lang="en-US" dirty="0" err="1">
                <a:latin typeface="Arial Black" panose="020B0A04020102020204" pitchFamily="34" charset="0"/>
              </a:rPr>
              <a:t>berhak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berbasis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 dan nonformal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kekhasan</a:t>
            </a:r>
            <a:r>
              <a:rPr lang="en-US" dirty="0">
                <a:latin typeface="Arial Black" panose="020B0A04020102020204" pitchFamily="34" charset="0"/>
              </a:rPr>
              <a:t> agama, </a:t>
            </a:r>
            <a:r>
              <a:rPr lang="en-US" dirty="0" err="1">
                <a:latin typeface="Arial Black" panose="020B0A04020102020204" pitchFamily="34" charset="0"/>
              </a:rPr>
              <a:t>lingkungan</a:t>
            </a:r>
            <a:r>
              <a:rPr lang="en-US" dirty="0">
                <a:latin typeface="Arial Black" panose="020B0A04020102020204" pitchFamily="34" charset="0"/>
              </a:rPr>
              <a:t> social, dan </a:t>
            </a:r>
            <a:r>
              <a:rPr lang="en-US" dirty="0" err="1">
                <a:latin typeface="Arial Black" panose="020B0A04020102020204" pitchFamily="34" charset="0"/>
              </a:rPr>
              <a:t>budaya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kepentingan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Hal </a:t>
            </a:r>
            <a:r>
              <a:rPr lang="en-US" dirty="0" err="1">
                <a:latin typeface="Arial Black" panose="020B0A04020102020204" pitchFamily="34" charset="0"/>
              </a:rPr>
              <a:t>ini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menyebabkan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persaingan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bebas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yaitu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antara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kecil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kapitalis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Dampak</a:t>
            </a:r>
            <a:r>
              <a:rPr lang="en-US" dirty="0">
                <a:latin typeface="Arial Black" panose="020B0A04020102020204" pitchFamily="34" charset="0"/>
              </a:rPr>
              <a:t> yang lain </a:t>
            </a:r>
            <a:r>
              <a:rPr lang="en-US" dirty="0" err="1">
                <a:latin typeface="Arial Black" panose="020B0A04020102020204" pitchFamily="34" charset="0"/>
              </a:rPr>
              <a:t>yaitu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munculnya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kelompok-kelompok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kepentingan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mempengaruhi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68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0A7C51-05E8-457B-8FE7-E35E20D7E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338"/>
            <a:ext cx="10515600" cy="5762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2. Pancasila </a:t>
            </a:r>
            <a:r>
              <a:rPr lang="en-US" b="1" dirty="0" err="1">
                <a:latin typeface="Arial Black" panose="020B0A04020102020204" pitchFamily="34" charset="0"/>
              </a:rPr>
              <a:t>tidak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masuk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dalam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kurikulum</a:t>
            </a:r>
            <a:r>
              <a:rPr lang="en-US" b="1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Pada </a:t>
            </a:r>
            <a:r>
              <a:rPr lang="en-US" dirty="0" err="1">
                <a:latin typeface="Arial Black" panose="020B0A04020102020204" pitchFamily="34" charset="0"/>
              </a:rPr>
              <a:t>bagian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(BAB X </a:t>
            </a:r>
            <a:r>
              <a:rPr lang="en-US" dirty="0" err="1">
                <a:latin typeface="Arial Black" panose="020B0A04020102020204" pitchFamily="34" charset="0"/>
              </a:rPr>
              <a:t>Pasal</a:t>
            </a:r>
            <a:r>
              <a:rPr lang="en-US" dirty="0">
                <a:latin typeface="Arial Black" panose="020B0A04020102020204" pitchFamily="34" charset="0"/>
              </a:rPr>
              <a:t> 37), </a:t>
            </a:r>
            <a:r>
              <a:rPr lang="en-US" dirty="0" err="1">
                <a:latin typeface="Arial Black" panose="020B0A04020102020204" pitchFamily="34" charset="0"/>
              </a:rPr>
              <a:t>baik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Pancasila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tetapi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dimasukkan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Padahal</a:t>
            </a:r>
            <a:r>
              <a:rPr lang="en-US" dirty="0">
                <a:latin typeface="Arial Black" panose="020B0A04020102020204" pitchFamily="34" charset="0"/>
              </a:rPr>
              <a:t> Pendidikan Pancasila </a:t>
            </a:r>
            <a:r>
              <a:rPr lang="en-US" dirty="0" err="1">
                <a:latin typeface="Arial Black" panose="020B0A04020102020204" pitchFamily="34" charset="0"/>
              </a:rPr>
              <a:t>sangat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penting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warna</a:t>
            </a:r>
            <a:r>
              <a:rPr lang="en-US" dirty="0">
                <a:latin typeface="Arial Black" panose="020B0A04020102020204" pitchFamily="34" charset="0"/>
              </a:rPr>
              <a:t> Negara Indonesia.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3. </a:t>
            </a:r>
            <a:r>
              <a:rPr lang="en-US" b="1" dirty="0" err="1">
                <a:latin typeface="Arial Black" panose="020B0A04020102020204" pitchFamily="34" charset="0"/>
              </a:rPr>
              <a:t>Penekanan</a:t>
            </a:r>
            <a:r>
              <a:rPr lang="en-US" b="1" dirty="0">
                <a:latin typeface="Arial Black" panose="020B0A04020102020204" pitchFamily="34" charset="0"/>
              </a:rPr>
              <a:t> pada agama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BAB V </a:t>
            </a:r>
            <a:r>
              <a:rPr lang="en-US" dirty="0" err="1">
                <a:latin typeface="Arial Black" panose="020B0A04020102020204" pitchFamily="34" charset="0"/>
              </a:rPr>
              <a:t>Pasal</a:t>
            </a:r>
            <a:r>
              <a:rPr lang="en-US" dirty="0">
                <a:latin typeface="Arial Black" panose="020B0A04020102020204" pitchFamily="34" charset="0"/>
              </a:rPr>
              <a:t> 12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1 a :”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mendapatkan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agama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agama yang </a:t>
            </a:r>
            <a:r>
              <a:rPr lang="en-US" dirty="0" err="1">
                <a:latin typeface="Arial Black" panose="020B0A04020102020204" pitchFamily="34" charset="0"/>
              </a:rPr>
              <a:t>dianutnya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diajarkan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pendidik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seagama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Hal </a:t>
            </a:r>
            <a:r>
              <a:rPr lang="en-US" dirty="0" err="1">
                <a:latin typeface="Arial Black" panose="020B0A04020102020204" pitchFamily="34" charset="0"/>
              </a:rPr>
              <a:t>ini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ancaman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sekolah-sekolah</a:t>
            </a:r>
            <a:r>
              <a:rPr lang="en-US" dirty="0">
                <a:latin typeface="Arial Black" panose="020B0A04020102020204" pitchFamily="34" charset="0"/>
              </a:rPr>
              <a:t> Kristen, </a:t>
            </a:r>
            <a:r>
              <a:rPr lang="en-US" dirty="0" err="1">
                <a:latin typeface="Arial Black" panose="020B0A04020102020204" pitchFamily="34" charset="0"/>
              </a:rPr>
              <a:t>sebab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harus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agama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agama yang </a:t>
            </a:r>
            <a:r>
              <a:rPr lang="en-US" dirty="0" err="1">
                <a:latin typeface="Arial Black" panose="020B0A04020102020204" pitchFamily="34" charset="0"/>
              </a:rPr>
              <a:t>dianutnya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dinberikan</a:t>
            </a:r>
            <a:r>
              <a:rPr lang="en-US" dirty="0">
                <a:latin typeface="Arial Black" panose="020B0A04020102020204" pitchFamily="34" charset="0"/>
              </a:rPr>
              <a:t> oleh guru yang </a:t>
            </a:r>
            <a:r>
              <a:rPr lang="en-US" dirty="0" err="1">
                <a:latin typeface="Arial Black" panose="020B0A04020102020204" pitchFamily="34" charset="0"/>
              </a:rPr>
              <a:t>seagama</a:t>
            </a:r>
            <a:r>
              <a:rPr lang="en-US" dirty="0">
                <a:latin typeface="Arial Black" panose="020B0A04020102020204" pitchFamily="34" charset="0"/>
              </a:rPr>
              <a:t> pula.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60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D42425-F820-4FCA-AB33-331596EA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BAB II. Dasar, </a:t>
            </a:r>
            <a:r>
              <a:rPr lang="en-US" b="1" dirty="0" err="1">
                <a:latin typeface="Arial Black" panose="020B0A04020102020204" pitchFamily="34" charset="0"/>
              </a:rPr>
              <a:t>Fungsi</a:t>
            </a:r>
            <a:r>
              <a:rPr lang="en-US" b="1" dirty="0">
                <a:latin typeface="Arial Black" panose="020B0A04020102020204" pitchFamily="34" charset="0"/>
              </a:rPr>
              <a:t> dan </a:t>
            </a:r>
            <a:r>
              <a:rPr lang="en-US" b="1" dirty="0" err="1">
                <a:latin typeface="Arial Black" panose="020B0A04020102020204" pitchFamily="34" charset="0"/>
              </a:rPr>
              <a:t>Tujuan</a:t>
            </a:r>
            <a:r>
              <a:rPr lang="en-US" b="1" dirty="0">
                <a:latin typeface="Arial Black" panose="020B0A04020102020204" pitchFamily="34" charset="0"/>
              </a:rPr>
              <a:t> Pendidikan Nasional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BFC76A-C342-4810-8214-D20ABF628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>
                <a:latin typeface="Arial Black" panose="020B0A04020102020204" pitchFamily="34" charset="0"/>
              </a:rPr>
              <a:t>A. Dasar Pendidikan Nasional (BAB II UU No. 20/2003)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2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Pendidikan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Pancasila dan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Dasar Negara </a:t>
            </a:r>
            <a:r>
              <a:rPr lang="en-US" dirty="0" err="1">
                <a:latin typeface="Arial Black" panose="020B0A04020102020204" pitchFamily="34" charset="0"/>
              </a:rPr>
              <a:t>Republik</a:t>
            </a:r>
            <a:r>
              <a:rPr lang="en-US" dirty="0">
                <a:latin typeface="Arial Black" panose="020B0A04020102020204" pitchFamily="34" charset="0"/>
              </a:rPr>
              <a:t> Indonesia </a:t>
            </a:r>
            <a:r>
              <a:rPr lang="en-US" dirty="0" err="1">
                <a:latin typeface="Arial Black" panose="020B0A04020102020204" pitchFamily="34" charset="0"/>
              </a:rPr>
              <a:t>Tahun</a:t>
            </a:r>
            <a:r>
              <a:rPr lang="en-US" dirty="0">
                <a:latin typeface="Arial Black" panose="020B0A04020102020204" pitchFamily="34" charset="0"/>
              </a:rPr>
              <a:t> 1945.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Pancasila dan </a:t>
            </a:r>
            <a:r>
              <a:rPr lang="en-US" dirty="0" err="1">
                <a:latin typeface="Arial Black" panose="020B0A04020102020204" pitchFamily="34" charset="0"/>
              </a:rPr>
              <a:t>Undang</a:t>
            </a:r>
            <a:r>
              <a:rPr lang="en-US" dirty="0">
                <a:latin typeface="Arial Black" panose="020B0A04020102020204" pitchFamily="34" charset="0"/>
              </a:rPr>
              <a:t> –</a:t>
            </a:r>
            <a:r>
              <a:rPr lang="en-US" dirty="0" err="1">
                <a:latin typeface="Arial Black" panose="020B0A04020102020204" pitchFamily="34" charset="0"/>
              </a:rPr>
              <a:t>Undang</a:t>
            </a:r>
            <a:r>
              <a:rPr lang="en-US" dirty="0">
                <a:latin typeface="Arial Black" panose="020B0A04020102020204" pitchFamily="34" charset="0"/>
              </a:rPr>
              <a:t> Dasar Negara </a:t>
            </a:r>
            <a:r>
              <a:rPr lang="en-US" dirty="0" err="1">
                <a:latin typeface="Arial Black" panose="020B0A04020102020204" pitchFamily="34" charset="0"/>
              </a:rPr>
              <a:t>Republik</a:t>
            </a:r>
            <a:r>
              <a:rPr lang="en-US" dirty="0">
                <a:latin typeface="Arial Black" panose="020B0A04020102020204" pitchFamily="34" charset="0"/>
              </a:rPr>
              <a:t> Indonesia </a:t>
            </a:r>
            <a:r>
              <a:rPr lang="en-US" dirty="0" err="1">
                <a:latin typeface="Arial Black" panose="020B0A04020102020204" pitchFamily="34" charset="0"/>
              </a:rPr>
              <a:t>sebagai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kuat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Pendidikan Nasional.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UUD 1945, </a:t>
            </a:r>
            <a:r>
              <a:rPr lang="en-US" b="1" dirty="0" err="1">
                <a:latin typeface="Arial Black" panose="020B0A04020102020204" pitchFamily="34" charset="0"/>
              </a:rPr>
              <a:t>alinea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Keempat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dikatakan</a:t>
            </a:r>
            <a:r>
              <a:rPr lang="en-US" dirty="0">
                <a:latin typeface="Arial Black" panose="020B0A04020102020204" pitchFamily="34" charset="0"/>
              </a:rPr>
              <a:t> :”</a:t>
            </a:r>
            <a:r>
              <a:rPr lang="en-US" dirty="0" err="1">
                <a:latin typeface="Arial Black" panose="020B0A04020102020204" pitchFamily="34" charset="0"/>
              </a:rPr>
              <a:t>Kemudian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daripada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itu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suatu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Pemerintahan</a:t>
            </a:r>
            <a:r>
              <a:rPr lang="en-US" dirty="0">
                <a:latin typeface="Arial Black" panose="020B0A04020102020204" pitchFamily="34" charset="0"/>
              </a:rPr>
              <a:t> Negara Indonesia yang </a:t>
            </a:r>
            <a:r>
              <a:rPr lang="en-US" dirty="0" err="1">
                <a:latin typeface="Arial Black" panose="020B0A04020102020204" pitchFamily="34" charset="0"/>
              </a:rPr>
              <a:t>melindungi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segenap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Indonesia dan </a:t>
            </a:r>
            <a:r>
              <a:rPr lang="en-US" dirty="0" err="1">
                <a:latin typeface="Arial Black" panose="020B0A04020102020204" pitchFamily="34" charset="0"/>
              </a:rPr>
              <a:t>seluruh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tumpah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darah</a:t>
            </a:r>
            <a:r>
              <a:rPr lang="en-US" dirty="0">
                <a:latin typeface="Arial Black" panose="020B0A04020102020204" pitchFamily="34" charset="0"/>
              </a:rPr>
              <a:t> Indonesia dan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memajukan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kesejahteraan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umum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b="1" dirty="0" err="1">
                <a:latin typeface="Arial Black" panose="020B0A04020102020204" pitchFamily="34" charset="0"/>
              </a:rPr>
              <a:t>mencerdaskan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kehidupan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bangsa</a:t>
            </a:r>
            <a:r>
              <a:rPr lang="en-US" b="1" dirty="0">
                <a:latin typeface="Arial Black" panose="020B0A04020102020204" pitchFamily="34" charset="0"/>
              </a:rPr>
              <a:t>,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ikut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ketertiban</a:t>
            </a:r>
            <a:r>
              <a:rPr lang="en-US" dirty="0">
                <a:latin typeface="Arial Black" panose="020B0A04020102020204" pitchFamily="34" charset="0"/>
              </a:rPr>
              <a:t> dunia yang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kemerdekaan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perdamaian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abadi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keadilan</a:t>
            </a:r>
            <a:r>
              <a:rPr lang="en-US" dirty="0">
                <a:latin typeface="Arial Black" panose="020B0A04020102020204" pitchFamily="34" charset="0"/>
              </a:rPr>
              <a:t> social, </a:t>
            </a:r>
            <a:r>
              <a:rPr lang="en-US" dirty="0" err="1">
                <a:latin typeface="Arial Black" panose="020B0A04020102020204" pitchFamily="34" charset="0"/>
              </a:rPr>
              <a:t>maka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disusunlah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Kemerdekaan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Kebangsaan</a:t>
            </a:r>
            <a:r>
              <a:rPr lang="en-US" dirty="0">
                <a:latin typeface="Arial Black" panose="020B0A04020102020204" pitchFamily="34" charset="0"/>
              </a:rPr>
              <a:t> Indonesia </a:t>
            </a:r>
            <a:r>
              <a:rPr lang="en-US" dirty="0" err="1">
                <a:latin typeface="Arial Black" panose="020B0A04020102020204" pitchFamily="34" charset="0"/>
              </a:rPr>
              <a:t>itu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suatu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Undang-Undang</a:t>
            </a:r>
            <a:r>
              <a:rPr lang="en-US" dirty="0">
                <a:latin typeface="Arial Black" panose="020B0A04020102020204" pitchFamily="34" charset="0"/>
              </a:rPr>
              <a:t> Dasar Negara Indonesia, yang </a:t>
            </a:r>
            <a:r>
              <a:rPr lang="en-US" dirty="0" err="1">
                <a:latin typeface="Arial Black" panose="020B0A04020102020204" pitchFamily="34" charset="0"/>
              </a:rPr>
              <a:t>terbentuk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suatu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susunan</a:t>
            </a:r>
            <a:r>
              <a:rPr lang="en-US" dirty="0">
                <a:latin typeface="Arial Black" panose="020B0A04020102020204" pitchFamily="34" charset="0"/>
              </a:rPr>
              <a:t> Negara </a:t>
            </a:r>
            <a:r>
              <a:rPr lang="en-US" dirty="0" err="1">
                <a:latin typeface="Arial Black" panose="020B0A04020102020204" pitchFamily="34" charset="0"/>
              </a:rPr>
              <a:t>Republik</a:t>
            </a:r>
            <a:r>
              <a:rPr lang="en-US" dirty="0">
                <a:latin typeface="Arial Black" panose="020B0A04020102020204" pitchFamily="34" charset="0"/>
              </a:rPr>
              <a:t> Indonesia yang </a:t>
            </a:r>
            <a:r>
              <a:rPr lang="en-US" dirty="0" err="1">
                <a:latin typeface="Arial Black" panose="020B0A04020102020204" pitchFamily="34" charset="0"/>
              </a:rPr>
              <a:t>berkedaulatan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rakyat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</a:t>
            </a:r>
            <a:r>
              <a:rPr lang="en-US" dirty="0">
                <a:latin typeface="Arial Black" panose="020B0A04020102020204" pitchFamily="34" charset="0"/>
              </a:rPr>
              <a:t> : </a:t>
            </a:r>
            <a:r>
              <a:rPr lang="en-US" dirty="0" err="1">
                <a:latin typeface="Arial Black" panose="020B0A04020102020204" pitchFamily="34" charset="0"/>
              </a:rPr>
              <a:t>Ketuhanan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Kemanusiaan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adil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beradab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Persatuan</a:t>
            </a:r>
            <a:r>
              <a:rPr lang="en-US" dirty="0">
                <a:latin typeface="Arial Black" panose="020B0A04020102020204" pitchFamily="34" charset="0"/>
              </a:rPr>
              <a:t> Indonesia, dan </a:t>
            </a:r>
            <a:r>
              <a:rPr lang="en-US" dirty="0" err="1">
                <a:latin typeface="Arial Black" panose="020B0A04020102020204" pitchFamily="34" charset="0"/>
              </a:rPr>
              <a:t>Kerakyatan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dipimpin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hikmat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kebijaksanaan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permusyawaratan</a:t>
            </a:r>
            <a:r>
              <a:rPr lang="en-US" dirty="0">
                <a:latin typeface="Arial Black" panose="020B0A04020102020204" pitchFamily="34" charset="0"/>
              </a:rPr>
              <a:t>/</a:t>
            </a:r>
            <a:r>
              <a:rPr lang="en-US" dirty="0" err="1">
                <a:latin typeface="Arial Black" panose="020B0A04020102020204" pitchFamily="34" charset="0"/>
              </a:rPr>
              <a:t>perwakilan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mewujudkan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suatu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keadilan</a:t>
            </a:r>
            <a:r>
              <a:rPr lang="en-US" dirty="0">
                <a:latin typeface="Arial Black" panose="020B0A04020102020204" pitchFamily="34" charset="0"/>
              </a:rPr>
              <a:t> social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seluruh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rakyat</a:t>
            </a:r>
            <a:r>
              <a:rPr lang="en-US" dirty="0">
                <a:latin typeface="Arial Black" panose="020B0A04020102020204" pitchFamily="34" charset="0"/>
              </a:rPr>
              <a:t> Indonesia.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62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9CFA4B-8802-4A82-B837-1330B42A4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B. </a:t>
            </a:r>
            <a:r>
              <a:rPr lang="en-US" b="1" dirty="0" err="1">
                <a:latin typeface="Arial Black" panose="020B0A04020102020204" pitchFamily="34" charset="0"/>
              </a:rPr>
              <a:t>Fungsi</a:t>
            </a:r>
            <a:r>
              <a:rPr lang="en-US" b="1" dirty="0">
                <a:latin typeface="Arial Black" panose="020B0A04020102020204" pitchFamily="34" charset="0"/>
              </a:rPr>
              <a:t> dan </a:t>
            </a:r>
            <a:r>
              <a:rPr lang="en-US" b="1" dirty="0" err="1">
                <a:latin typeface="Arial Black" panose="020B0A04020102020204" pitchFamily="34" charset="0"/>
              </a:rPr>
              <a:t>Tujuan</a:t>
            </a:r>
            <a:r>
              <a:rPr lang="en-US" b="1" dirty="0">
                <a:latin typeface="Arial Black" panose="020B0A04020102020204" pitchFamily="34" charset="0"/>
              </a:rPr>
              <a:t> Pendidikan Nasional (BAB II UU No. 20/2003)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5AEFC9-AB44-44ED-A0D6-EBCF46787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3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Pendidikan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berfungsi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kemampuan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watak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peradaban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bermartabat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mencerdaskan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kehidupan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Pendidikan Nasional </a:t>
            </a:r>
            <a:r>
              <a:rPr lang="en-US" b="1" dirty="0" err="1">
                <a:latin typeface="Arial Black" panose="020B0A04020102020204" pitchFamily="34" charset="0"/>
              </a:rPr>
              <a:t>bertujuan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berkembangnya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agar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manusia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beriman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bertakwa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Tuhan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berakhlak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sehat,berilmu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cakap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kreatif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mandiri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negara yang </a:t>
            </a:r>
            <a:r>
              <a:rPr lang="en-US" dirty="0" err="1">
                <a:latin typeface="Arial Black" panose="020B0A04020102020204" pitchFamily="34" charset="0"/>
              </a:rPr>
              <a:t>demokratis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bertanggung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jawab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Pendidikan Nasional </a:t>
            </a:r>
            <a:r>
              <a:rPr lang="en-US" dirty="0" err="1">
                <a:latin typeface="Arial Black" panose="020B0A04020102020204" pitchFamily="34" charset="0"/>
              </a:rPr>
              <a:t>mempunyai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visi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terwujudnya</a:t>
            </a:r>
            <a:r>
              <a:rPr lang="en-US" dirty="0">
                <a:latin typeface="Arial Black" panose="020B0A04020102020204" pitchFamily="34" charset="0"/>
              </a:rPr>
              <a:t>  system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pranata</a:t>
            </a:r>
            <a:r>
              <a:rPr lang="en-US" dirty="0">
                <a:latin typeface="Arial Black" panose="020B0A04020102020204" pitchFamily="34" charset="0"/>
              </a:rPr>
              <a:t> social yang </a:t>
            </a:r>
            <a:r>
              <a:rPr lang="en-US" dirty="0" err="1">
                <a:latin typeface="Arial Black" panose="020B0A04020102020204" pitchFamily="34" charset="0"/>
              </a:rPr>
              <a:t>kuat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berwibawa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memberdayakan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semua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Negara Indonesia </a:t>
            </a:r>
            <a:r>
              <a:rPr lang="en-US" dirty="0" err="1">
                <a:latin typeface="Arial Black" panose="020B0A04020102020204" pitchFamily="34" charset="0"/>
              </a:rPr>
              <a:t>berkembang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manusia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berkualitas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sehingga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mampu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proaktif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menjawab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tantangan</a:t>
            </a:r>
            <a:r>
              <a:rPr lang="en-US" dirty="0">
                <a:latin typeface="Arial Black" panose="020B0A04020102020204" pitchFamily="34" charset="0"/>
              </a:rPr>
              <a:t> zaman yang </a:t>
            </a:r>
            <a:r>
              <a:rPr lang="en-US" dirty="0" err="1">
                <a:latin typeface="Arial Black" panose="020B0A04020102020204" pitchFamily="34" charset="0"/>
              </a:rPr>
              <a:t>selalu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berubah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152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128E9C-AA98-48CF-B22D-D0FBC06D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visi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tersebut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mempunyai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misi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yaitu</a:t>
            </a:r>
            <a:r>
              <a:rPr lang="en-US" dirty="0">
                <a:latin typeface="Arial Black" panose="020B0A04020102020204" pitchFamily="34" charset="0"/>
              </a:rPr>
              <a:t> :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820EFC-0041-445C-877C-C4259020C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>
                <a:latin typeface="Arial Black" panose="020B0A04020102020204" pitchFamily="34" charset="0"/>
              </a:rPr>
              <a:t>Mengupayakan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perluasan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pemerataan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kesempatan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memperoleh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bermutu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seluruh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rakyat</a:t>
            </a:r>
            <a:r>
              <a:rPr lang="en-US" dirty="0">
                <a:latin typeface="Arial Black" panose="020B0A04020102020204" pitchFamily="34" charset="0"/>
              </a:rPr>
              <a:t> Indonesia.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Membantu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memfasilitasi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pengembangan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anak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utuh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sejak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usia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dini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sampai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akhir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hayat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mewujudkan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195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1AC94C-CC04-4401-A291-1B28585DF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0075"/>
            <a:ext cx="10515600" cy="5576888"/>
          </a:xfrm>
        </p:spPr>
        <p:txBody>
          <a:bodyPr/>
          <a:lstStyle/>
          <a:p>
            <a:r>
              <a:rPr lang="en-US" dirty="0" err="1">
                <a:latin typeface="Arial Black" panose="020B0A04020102020204" pitchFamily="34" charset="0"/>
              </a:rPr>
              <a:t>Meningkatkan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kesiapan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masukan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kualitas</a:t>
            </a:r>
            <a:r>
              <a:rPr lang="en-US" dirty="0">
                <a:latin typeface="Arial Black" panose="020B0A04020102020204" pitchFamily="34" charset="0"/>
              </a:rPr>
              <a:t> proses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mengoptimalkan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pembentukan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bermoral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Meningkatkan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keprofesionalan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akuntabilitas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lembaga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pusat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pembudayaan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pengalaman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sikap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nilai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dan global; dan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Memberdayakan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prinsip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otonomi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konteks</a:t>
            </a:r>
            <a:r>
              <a:rPr lang="en-US" dirty="0">
                <a:latin typeface="Arial Black" panose="020B0A04020102020204" pitchFamily="34" charset="0"/>
              </a:rPr>
              <a:t> Negara </a:t>
            </a:r>
            <a:r>
              <a:rPr lang="en-US" dirty="0" err="1">
                <a:latin typeface="Arial Black" panose="020B0A04020102020204" pitchFamily="34" charset="0"/>
              </a:rPr>
              <a:t>Kesatuan</a:t>
            </a:r>
            <a:r>
              <a:rPr lang="en-US" dirty="0">
                <a:latin typeface="Arial Black" panose="020B0A04020102020204" pitchFamily="34" charset="0"/>
              </a:rPr>
              <a:t> RI.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72667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AE0F67-8680-42CB-957F-1AADC90D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2938"/>
            <a:ext cx="10515600" cy="5534025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visi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misi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tersebut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berfungsi</a:t>
            </a:r>
            <a:r>
              <a:rPr lang="en-US" dirty="0">
                <a:latin typeface="Arial Black" panose="020B0A04020102020204" pitchFamily="34" charset="0"/>
              </a:rPr>
              <a:t> “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kemampuan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membentuk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watak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peradaban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bermartabat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mencerdaskan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kehidupan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bangsa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b="1" dirty="0" err="1">
                <a:latin typeface="Arial Black" panose="020B0A04020102020204" pitchFamily="34" charset="0"/>
              </a:rPr>
              <a:t>bertujuan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berkembangnya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agar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manusia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beriman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bertakwa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Tuhan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berakhlak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sehat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berilmu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cakap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kreatif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mandiri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Negara yang </a:t>
            </a:r>
            <a:r>
              <a:rPr lang="en-US" dirty="0" err="1">
                <a:latin typeface="Arial Black" panose="020B0A04020102020204" pitchFamily="34" charset="0"/>
              </a:rPr>
              <a:t>demokratis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bertanggung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jawab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18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FF0665-06A1-4489-AEC6-80BD57E6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292350"/>
          </a:xfrm>
        </p:spPr>
        <p:txBody>
          <a:bodyPr>
            <a:noAutofit/>
          </a:bodyPr>
          <a:lstStyle/>
          <a:p>
            <a:r>
              <a:rPr lang="en-US" sz="3200" dirty="0" err="1">
                <a:latin typeface="Arial Black" panose="020B0A04020102020204" pitchFamily="34" charset="0"/>
              </a:rPr>
              <a:t>Tujuan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pendidikan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nasional</a:t>
            </a:r>
            <a:r>
              <a:rPr lang="en-US" sz="3200" dirty="0">
                <a:latin typeface="Arial Black" panose="020B0A04020102020204" pitchFamily="34" charset="0"/>
              </a:rPr>
              <a:t> di </a:t>
            </a:r>
            <a:r>
              <a:rPr lang="en-US" sz="3200" dirty="0" err="1">
                <a:latin typeface="Arial Black" panose="020B0A04020102020204" pitchFamily="34" charset="0"/>
              </a:rPr>
              <a:t>atas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supaya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peserta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didik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menjadi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manusia</a:t>
            </a:r>
            <a:r>
              <a:rPr lang="en-US" sz="3200" dirty="0">
                <a:latin typeface="Arial Black" panose="020B0A04020102020204" pitchFamily="34" charset="0"/>
              </a:rPr>
              <a:t> yang  </a:t>
            </a:r>
            <a:r>
              <a:rPr lang="en-US" sz="3200" dirty="0" err="1">
                <a:latin typeface="Arial Black" panose="020B0A04020102020204" pitchFamily="34" charset="0"/>
              </a:rPr>
              <a:t>mampu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menghadapi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tantangan</a:t>
            </a:r>
            <a:r>
              <a:rPr lang="en-US" sz="3200" dirty="0">
                <a:latin typeface="Arial Black" panose="020B0A04020102020204" pitchFamily="34" charset="0"/>
              </a:rPr>
              <a:t> pada </a:t>
            </a:r>
            <a:r>
              <a:rPr lang="en-US" sz="3200" dirty="0" err="1">
                <a:latin typeface="Arial Black" panose="020B0A04020102020204" pitchFamily="34" charset="0"/>
              </a:rPr>
              <a:t>jaman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sekarang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ini</a:t>
            </a:r>
            <a:r>
              <a:rPr lang="en-US" sz="3200" dirty="0">
                <a:latin typeface="Arial Black" panose="020B0A04020102020204" pitchFamily="34" charset="0"/>
              </a:rPr>
              <a:t>. </a:t>
            </a:r>
            <a:r>
              <a:rPr lang="en-US" sz="3200" dirty="0" err="1">
                <a:latin typeface="Arial Black" panose="020B0A04020102020204" pitchFamily="34" charset="0"/>
              </a:rPr>
              <a:t>Tantangan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en-US" sz="3200" dirty="0" err="1">
                <a:latin typeface="Arial Black" panose="020B0A04020102020204" pitchFamily="34" charset="0"/>
              </a:rPr>
              <a:t>tersebut</a:t>
            </a:r>
            <a:r>
              <a:rPr lang="en-US" sz="3200" dirty="0">
                <a:latin typeface="Arial Black" panose="020B0A04020102020204" pitchFamily="34" charset="0"/>
              </a:rPr>
              <a:t>, </a:t>
            </a:r>
            <a:r>
              <a:rPr lang="en-US" sz="3200" dirty="0" err="1">
                <a:latin typeface="Arial Black" panose="020B0A04020102020204" pitchFamily="34" charset="0"/>
              </a:rPr>
              <a:t>adalah</a:t>
            </a:r>
            <a:r>
              <a:rPr lang="en-US" sz="3200" dirty="0">
                <a:latin typeface="Arial Black" panose="020B0A04020102020204" pitchFamily="34" charset="0"/>
              </a:rPr>
              <a:t> :</a:t>
            </a:r>
            <a:endParaRPr lang="en-ID" sz="32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39E990-AEA7-4054-B490-82F3F14FC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71788"/>
            <a:ext cx="10515600" cy="3362324"/>
          </a:xfrm>
        </p:spPr>
        <p:txBody>
          <a:bodyPr/>
          <a:lstStyle/>
          <a:p>
            <a:pPr lvl="0"/>
            <a:r>
              <a:rPr lang="en-US" dirty="0" err="1">
                <a:latin typeface="Arial Black" panose="020B0A04020102020204" pitchFamily="34" charset="0"/>
              </a:rPr>
              <a:t>Globalisasi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Kompleksitas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Dinamika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Akselerasi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Konektivitas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570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B53E95-B37F-45CC-843F-21C3B8216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D" b="1" dirty="0" err="1">
                <a:latin typeface="Arial Black" panose="020B0A04020102020204" pitchFamily="34" charset="0"/>
              </a:rPr>
              <a:t>Hak</a:t>
            </a:r>
            <a:r>
              <a:rPr lang="en-ID" b="1" dirty="0">
                <a:latin typeface="Arial Black" panose="020B0A04020102020204" pitchFamily="34" charset="0"/>
              </a:rPr>
              <a:t>  </a:t>
            </a:r>
            <a:r>
              <a:rPr lang="en-ID" b="1" dirty="0" err="1">
                <a:latin typeface="Arial Black" panose="020B0A04020102020204" pitchFamily="34" charset="0"/>
              </a:rPr>
              <a:t>Peserta</a:t>
            </a:r>
            <a:r>
              <a:rPr lang="en-ID" b="1" dirty="0">
                <a:latin typeface="Arial Black" panose="020B0A04020102020204" pitchFamily="34" charset="0"/>
              </a:rPr>
              <a:t> </a:t>
            </a:r>
            <a:r>
              <a:rPr lang="en-ID" b="1" dirty="0" err="1">
                <a:latin typeface="Arial Black" panose="020B0A04020102020204" pitchFamily="34" charset="0"/>
              </a:rPr>
              <a:t>Didik</a:t>
            </a:r>
            <a:r>
              <a:rPr lang="en-ID" b="1" dirty="0">
                <a:latin typeface="Arial Black" panose="020B0A04020102020204" pitchFamily="34" charset="0"/>
              </a:rPr>
              <a:t> </a:t>
            </a:r>
            <a:br>
              <a:rPr lang="en-ID" b="1" dirty="0">
                <a:latin typeface="Arial Black" panose="020B0A04020102020204" pitchFamily="34" charset="0"/>
              </a:rPr>
            </a:br>
            <a:r>
              <a:rPr lang="en-US" b="1" dirty="0">
                <a:latin typeface="Arial Black" panose="020B0A04020102020204" pitchFamily="34" charset="0"/>
              </a:rPr>
              <a:t>(BAB V 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12)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FE6711-4F5A-4013-A8A2-6C341CCE3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 (1)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berhak</a:t>
            </a:r>
            <a:r>
              <a:rPr lang="en-US" dirty="0">
                <a:latin typeface="Arial Black" panose="020B0A04020102020204" pitchFamily="34" charset="0"/>
              </a:rPr>
              <a:t>: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a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mendapatkan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agama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agama yang </a:t>
            </a:r>
            <a:r>
              <a:rPr lang="en-US" dirty="0" err="1">
                <a:latin typeface="Arial Black" panose="020B0A04020102020204" pitchFamily="34" charset="0"/>
              </a:rPr>
              <a:t>dianutnya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diajarkan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pendidik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seagama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b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r>
              <a:rPr lang="en-US" dirty="0" err="1">
                <a:latin typeface="Arial Black" panose="020B0A04020102020204" pitchFamily="34" charset="0"/>
              </a:rPr>
              <a:t>mendapatkan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pelayanan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bakat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minat</a:t>
            </a:r>
            <a:r>
              <a:rPr lang="en-US" dirty="0">
                <a:latin typeface="Arial Black" panose="020B0A04020102020204" pitchFamily="34" charset="0"/>
              </a:rPr>
              <a:t>, dan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kemampuannya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72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739AD1-756C-4FE4-8576-88022EEBB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0050"/>
            <a:ext cx="10515600" cy="577691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c.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mendapatkan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beasiswa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berprestasi</a:t>
            </a:r>
            <a:r>
              <a:rPr lang="en-US" dirty="0">
                <a:latin typeface="Arial Black" panose="020B0A04020102020204" pitchFamily="34" charset="0"/>
              </a:rPr>
              <a:t> yang orang </a:t>
            </a:r>
            <a:r>
              <a:rPr lang="en-US" dirty="0" err="1">
                <a:latin typeface="Arial Black" panose="020B0A04020102020204" pitchFamily="34" charset="0"/>
              </a:rPr>
              <a:t>tuanya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mampu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membiayai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pendidikannya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d.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mendapatkan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biaya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mereka</a:t>
            </a:r>
            <a:r>
              <a:rPr lang="en-US" dirty="0">
                <a:latin typeface="Arial Black" panose="020B0A04020102020204" pitchFamily="34" charset="0"/>
              </a:rPr>
              <a:t> yang orang </a:t>
            </a:r>
            <a:r>
              <a:rPr lang="en-US" dirty="0" err="1">
                <a:latin typeface="Arial Black" panose="020B0A04020102020204" pitchFamily="34" charset="0"/>
              </a:rPr>
              <a:t>tuanya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mampu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membiayai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pendidikannya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e.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pindah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jalur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lain yang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setara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f.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menyelesaikan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kecepatan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masingmasing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menyimpang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waktu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ditetapkan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544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8FE81F-F944-4097-B32A-32DBAD4AA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Kewajiban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Peserta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Didik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br>
              <a:rPr lang="en-US" b="1" dirty="0">
                <a:latin typeface="Arial Black" panose="020B0A04020102020204" pitchFamily="34" charset="0"/>
              </a:rPr>
            </a:br>
            <a:r>
              <a:rPr lang="en-US" b="1" dirty="0">
                <a:latin typeface="Arial Black" panose="020B0A04020102020204" pitchFamily="34" charset="0"/>
              </a:rPr>
              <a:t>(Bab V 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12)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B24C8F-4200-44AA-9E6A-B20CB568D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berkewajiban</a:t>
            </a:r>
            <a:r>
              <a:rPr lang="en-US" dirty="0">
                <a:latin typeface="Arial Black" panose="020B0A04020102020204" pitchFamily="34" charset="0"/>
              </a:rPr>
              <a:t>: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a.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norma-norma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menjamin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keberlangsungan</a:t>
            </a:r>
            <a:r>
              <a:rPr lang="en-US" dirty="0">
                <a:latin typeface="Arial Black" panose="020B0A04020102020204" pitchFamily="34" charset="0"/>
              </a:rPr>
              <a:t> proses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dan </a:t>
            </a:r>
            <a:r>
              <a:rPr lang="en-US" dirty="0" err="1">
                <a:latin typeface="Arial Black" panose="020B0A04020102020204" pitchFamily="34" charset="0"/>
              </a:rPr>
              <a:t>keberhasilan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;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b.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ikut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menanggung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biaya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kecuali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dibebaskan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kewajiban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tersebut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perundang-undangan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berlaku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91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7407F3-A2E2-4F6E-B153-DA41C8B09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7225"/>
            <a:ext cx="10515600" cy="55197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(3)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negara </a:t>
            </a:r>
            <a:r>
              <a:rPr lang="en-US" dirty="0" err="1">
                <a:latin typeface="Arial Black" panose="020B0A04020102020204" pitchFamily="34" charset="0"/>
              </a:rPr>
              <a:t>asing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wilayah Negara </a:t>
            </a:r>
            <a:r>
              <a:rPr lang="en-US" dirty="0" err="1">
                <a:latin typeface="Arial Black" panose="020B0A04020102020204" pitchFamily="34" charset="0"/>
              </a:rPr>
              <a:t>Kesatuan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Republik</a:t>
            </a:r>
            <a:r>
              <a:rPr lang="en-US" dirty="0">
                <a:latin typeface="Arial Black" panose="020B0A04020102020204" pitchFamily="34" charset="0"/>
              </a:rPr>
              <a:t> Indonesia.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</a:t>
            </a:r>
            <a:r>
              <a:rPr lang="en-US" b="1" dirty="0">
                <a:latin typeface="Arial Black" panose="020B0A04020102020204" pitchFamily="34" charset="0"/>
              </a:rPr>
              <a:t>4)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kewajiban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(2), dan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(3)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lebih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lanjut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0529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AD23A3-4834-4EF5-8696-90090DBF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Jalur</a:t>
            </a:r>
            <a:r>
              <a:rPr lang="en-US" b="1" dirty="0">
                <a:latin typeface="Arial Black" panose="020B0A04020102020204" pitchFamily="34" charset="0"/>
              </a:rPr>
              <a:t> Pendidikan </a:t>
            </a:r>
            <a:br>
              <a:rPr lang="en-US" b="1" dirty="0">
                <a:latin typeface="Arial Black" panose="020B0A04020102020204" pitchFamily="34" charset="0"/>
              </a:rPr>
            </a:br>
            <a:r>
              <a:rPr lang="en-US" b="1" dirty="0">
                <a:latin typeface="Arial Black" panose="020B0A04020102020204" pitchFamily="34" charset="0"/>
              </a:rPr>
              <a:t>(Bab VI 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13)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FFDCA46-028F-49BA-BCC9-556820B59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Jalur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formal, nonformal, dan informal yang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saling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melengkapi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memperkaya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system </a:t>
            </a:r>
            <a:r>
              <a:rPr lang="en-US" dirty="0" err="1">
                <a:latin typeface="Arial Black" panose="020B0A04020102020204" pitchFamily="34" charset="0"/>
              </a:rPr>
              <a:t>terbuka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tatap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muka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jarak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jauh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497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D46EA8-3775-4B6D-826D-F8AA9DD6C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50"/>
          </a:xfrm>
        </p:spPr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Pendidikan Nonformal (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26)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8FDC2A-1A93-46E0-B543-F4492E8A2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163"/>
            <a:ext cx="10515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</a:t>
            </a:r>
            <a:r>
              <a:rPr lang="en-US" dirty="0">
                <a:latin typeface="Arial Black" panose="020B0A04020102020204" pitchFamily="34" charset="0"/>
              </a:rPr>
              <a:t> Pendidikan nonformal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warga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memerlukan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layanan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berfungsi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pengganti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penambah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pelengkap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mendukung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sepanjang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hayat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Pendidikan nonformal </a:t>
            </a:r>
            <a:r>
              <a:rPr lang="en-US" dirty="0" err="1">
                <a:latin typeface="Arial Black" panose="020B0A04020102020204" pitchFamily="34" charset="0"/>
              </a:rPr>
              <a:t>berfungsi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potensi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penekanan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penguasaan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fungsional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pengembangan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sikap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profesional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(3)</a:t>
            </a:r>
            <a:r>
              <a:rPr lang="en-US" dirty="0">
                <a:latin typeface="Arial Black" panose="020B0A04020102020204" pitchFamily="34" charset="0"/>
              </a:rPr>
              <a:t> Pendidikan nonformal </a:t>
            </a:r>
            <a:r>
              <a:rPr lang="en-US" dirty="0" err="1">
                <a:latin typeface="Arial Black" panose="020B0A04020102020204" pitchFamily="34" charset="0"/>
              </a:rPr>
              <a:t>meliputi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kecakapan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hidup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anak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usia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dini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kepemudaan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pemberdayaan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perempuan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keaksaraan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pelatihan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kerja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kesetaraan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ditujukan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kemampuan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333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B424A8-BDDE-463E-A3BF-1E5ACF476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(4)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nonformal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lembaga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kursus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lembaga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pelatihan</a:t>
            </a:r>
            <a:r>
              <a:rPr lang="en-US" dirty="0">
                <a:latin typeface="Arial Black" panose="020B0A04020102020204" pitchFamily="34" charset="0"/>
              </a:rPr>
              <a:t>,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pusat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majelis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taklim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sejenis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(5)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Kursus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pelatihan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memerlukan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bekal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kecakapan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hidup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sikap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diri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mengembangkan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bekerja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usaha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mandiri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melanjutkan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lebih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2744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825126-050F-45A6-B5E7-7EBDA1EC9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8638"/>
            <a:ext cx="10515600" cy="564832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(6)</a:t>
            </a:r>
            <a:r>
              <a:rPr lang="en-US" dirty="0">
                <a:latin typeface="Arial Black" panose="020B0A04020102020204" pitchFamily="34" charset="0"/>
              </a:rPr>
              <a:t> Hasil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nonformal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dihargai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hasil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 </a:t>
            </a:r>
            <a:r>
              <a:rPr lang="en-US" dirty="0" err="1">
                <a:latin typeface="Arial Black" panose="020B0A04020102020204" pitchFamily="34" charset="0"/>
              </a:rPr>
              <a:t>setelah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proses </a:t>
            </a:r>
            <a:r>
              <a:rPr lang="en-US" dirty="0" err="1">
                <a:latin typeface="Arial Black" panose="020B0A04020102020204" pitchFamily="34" charset="0"/>
              </a:rPr>
              <a:t>penilaian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penyetaraan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lembaga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ditunjuk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daerah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mengacu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(7)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nonformal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(3),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(4),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(5), dan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(6)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lebih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lanjut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3741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83D2B1-18AF-4225-9EC9-ACE98195F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Pendidikan Informal (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27)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4C7B50-633D-445A-9501-A9C9BDB31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informal yang </a:t>
            </a:r>
            <a:r>
              <a:rPr lang="en-US" dirty="0" err="1">
                <a:latin typeface="Arial Black" panose="020B0A04020102020204" pitchFamily="34" charset="0"/>
              </a:rPr>
              <a:t>dilakukan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keluarga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lingkungan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mandiri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Hasil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diakui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 dan nonformal </a:t>
            </a:r>
            <a:r>
              <a:rPr lang="en-US" dirty="0" err="1">
                <a:latin typeface="Arial Black" panose="020B0A04020102020204" pitchFamily="34" charset="0"/>
              </a:rPr>
              <a:t>setelah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lulus </a:t>
            </a:r>
            <a:r>
              <a:rPr lang="en-US" dirty="0" err="1">
                <a:latin typeface="Arial Black" panose="020B0A04020102020204" pitchFamily="34" charset="0"/>
              </a:rPr>
              <a:t>ujian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(3)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pengakuan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hasil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informal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lebih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lanjut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78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F6D5C4-CA1A-43BD-9626-62110526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/>
            </a:r>
            <a:br>
              <a:rPr lang="en-US" b="1" dirty="0">
                <a:latin typeface="Arial Black" panose="020B0A04020102020204" pitchFamily="34" charset="0"/>
              </a:rPr>
            </a:br>
            <a:r>
              <a:rPr lang="en-US" b="1" dirty="0" err="1">
                <a:latin typeface="Arial Black" panose="020B0A04020102020204" pitchFamily="34" charset="0"/>
              </a:rPr>
              <a:t>Jenjang</a:t>
            </a:r>
            <a:r>
              <a:rPr lang="en-US" b="1" dirty="0">
                <a:latin typeface="Arial Black" panose="020B0A04020102020204" pitchFamily="34" charset="0"/>
              </a:rPr>
              <a:t> Pendidikan Formal </a:t>
            </a:r>
            <a:br>
              <a:rPr lang="en-US" b="1" dirty="0">
                <a:latin typeface="Arial Black" panose="020B0A04020102020204" pitchFamily="34" charset="0"/>
              </a:rPr>
            </a:br>
            <a:r>
              <a:rPr lang="en-US" b="1" dirty="0">
                <a:latin typeface="Arial Black" panose="020B0A04020102020204" pitchFamily="34" charset="0"/>
              </a:rPr>
              <a:t>(Bab VI 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14)</a:t>
            </a:r>
            <a:r>
              <a:rPr lang="en-ID" dirty="0">
                <a:latin typeface="Arial Black" panose="020B0A04020102020204" pitchFamily="34" charset="0"/>
              </a:rPr>
              <a:t/>
            </a:r>
            <a:br>
              <a:rPr lang="en-ID" dirty="0">
                <a:latin typeface="Arial Black" panose="020B0A04020102020204" pitchFamily="34" charset="0"/>
              </a:rPr>
            </a:b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800862-C85B-45E5-9C3D-343E50ABB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formal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Pendidikan Dasar (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17)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melandasi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sekolah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(SD) dan madrasah </a:t>
            </a:r>
            <a:r>
              <a:rPr lang="en-US" dirty="0" err="1">
                <a:latin typeface="Arial Black" panose="020B0A04020102020204" pitchFamily="34" charset="0"/>
              </a:rPr>
              <a:t>ibtidaiyah</a:t>
            </a:r>
            <a:r>
              <a:rPr lang="en-US" dirty="0">
                <a:latin typeface="Arial Black" panose="020B0A04020102020204" pitchFamily="34" charset="0"/>
              </a:rPr>
              <a:t> (MI)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sekolah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pertama</a:t>
            </a:r>
            <a:r>
              <a:rPr lang="en-US" dirty="0">
                <a:latin typeface="Arial Black" panose="020B0A04020102020204" pitchFamily="34" charset="0"/>
              </a:rPr>
              <a:t> (SMP) dan madrasah </a:t>
            </a:r>
            <a:r>
              <a:rPr lang="en-US" dirty="0" err="1">
                <a:latin typeface="Arial Black" panose="020B0A04020102020204" pitchFamily="34" charset="0"/>
              </a:rPr>
              <a:t>tsanawiyah</a:t>
            </a:r>
            <a:r>
              <a:rPr lang="en-US" dirty="0">
                <a:latin typeface="Arial Black" panose="020B0A04020102020204" pitchFamily="34" charset="0"/>
              </a:rPr>
              <a:t> (MTs),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0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A023C2-F1E4-4816-88B3-23D832623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Menengah</a:t>
            </a:r>
            <a:r>
              <a:rPr lang="en-US" b="1" dirty="0">
                <a:latin typeface="Arial Black" panose="020B0A04020102020204" pitchFamily="34" charset="0"/>
              </a:rPr>
              <a:t> (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18)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08BD31-E27D-4801-8594-3DD8CEF2C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1)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lanjutan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umum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(3)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sekolah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(SMA), madrasah </a:t>
            </a:r>
            <a:r>
              <a:rPr lang="en-US" dirty="0" err="1">
                <a:latin typeface="Arial Black" panose="020B0A04020102020204" pitchFamily="34" charset="0"/>
              </a:rPr>
              <a:t>aliyah</a:t>
            </a:r>
            <a:r>
              <a:rPr lang="en-US" dirty="0">
                <a:latin typeface="Arial Black" panose="020B0A04020102020204" pitchFamily="34" charset="0"/>
              </a:rPr>
              <a:t> (MA), </a:t>
            </a:r>
            <a:r>
              <a:rPr lang="en-US" dirty="0" err="1">
                <a:latin typeface="Arial Black" panose="020B0A04020102020204" pitchFamily="34" charset="0"/>
              </a:rPr>
              <a:t>sekolah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 (SMK), dan madrasah </a:t>
            </a:r>
            <a:r>
              <a:rPr lang="en-US" dirty="0" err="1">
                <a:latin typeface="Arial Black" panose="020B0A04020102020204" pitchFamily="34" charset="0"/>
              </a:rPr>
              <a:t>aliyah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 (MAK),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611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1A45E1-8302-478F-8FCE-63EED00D4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Pendidikan Tinggi (</a:t>
            </a: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19)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C2FDAA-003F-42D1-A386-6AA4FBA50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setelah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mencakup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diploma, </a:t>
            </a:r>
            <a:r>
              <a:rPr lang="en-US" dirty="0" err="1">
                <a:latin typeface="Arial Black" panose="020B0A04020102020204" pitchFamily="34" charset="0"/>
              </a:rPr>
              <a:t>sarjana</a:t>
            </a:r>
            <a:r>
              <a:rPr lang="en-US" dirty="0">
                <a:latin typeface="Arial Black" panose="020B0A04020102020204" pitchFamily="34" charset="0"/>
              </a:rPr>
              <a:t>, magister, </a:t>
            </a:r>
            <a:r>
              <a:rPr lang="en-US" dirty="0" err="1">
                <a:latin typeface="Arial Black" panose="020B0A04020102020204" pitchFamily="34" charset="0"/>
              </a:rPr>
              <a:t>spesialis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doktor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terbuka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79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F57955-42C0-4CE4-94C4-C041AA9A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20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D59373-2D76-4C1E-BD51-574F0DDA6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lv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politeknik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sekolah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institut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universitas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 err="1">
                <a:latin typeface="Arial Black" panose="020B0A04020102020204" pitchFamily="34" charset="0"/>
              </a:rPr>
              <a:t>Akademi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cabang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cabang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seni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 err="1">
                <a:latin typeface="Arial Black" panose="020B0A04020102020204" pitchFamily="34" charset="0"/>
              </a:rPr>
              <a:t>Politeknik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sejumlah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bidang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khusus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 err="1">
                <a:latin typeface="Arial Black" panose="020B0A04020102020204" pitchFamily="34" charset="0"/>
              </a:rPr>
              <a:t>Sekolah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lingkup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disiplin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jika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memenuhi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syarat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 err="1">
                <a:latin typeface="Arial Black" panose="020B0A04020102020204" pitchFamily="34" charset="0"/>
              </a:rPr>
              <a:t>Institut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disiplin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seni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jika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memenuhi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syarat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 err="1">
                <a:latin typeface="Arial Black" panose="020B0A04020102020204" pitchFamily="34" charset="0"/>
              </a:rPr>
              <a:t>Universitas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sejumlah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seni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jika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memenuhi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syarat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429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5BF056-2C26-4359-9125-1C7D742D5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4375"/>
            <a:ext cx="10515600" cy="546258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berkewajiban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penelitian</a:t>
            </a:r>
            <a:r>
              <a:rPr lang="en-US" dirty="0">
                <a:latin typeface="Arial Black" panose="020B0A04020102020204" pitchFamily="34" charset="0"/>
              </a:rPr>
              <a:t>, dan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pengabdian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kepada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masyarakat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(3)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atauvokasi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4326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B72CDA-0E2F-4199-A496-B7B96974A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21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F8761-4DEE-4D98-907E-4305AAA9F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325"/>
            <a:ext cx="10515600" cy="5035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memenuhi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persyaratan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pendirian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dinyatakan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menyelenggarakan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memberikan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diselenggarakannya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(2)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Perseorangan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organisasi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dilarang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memberikan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(3)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digunakan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lulusan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dinyatakan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berhak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memberikan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(4)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Penggunaan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lulusan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hanya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dibenarkan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singkatan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diterima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bersangkutan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726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CD1585-876F-4E4D-AEE7-0F8EF8482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925"/>
            <a:ext cx="10515600" cy="5634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(5)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memenuhi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persyaratan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pendirian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bukan</a:t>
            </a:r>
            <a:r>
              <a:rPr lang="en-ID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melakukan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tindakan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 </a:t>
            </a:r>
            <a:r>
              <a:rPr lang="en-US" dirty="0" err="1">
                <a:latin typeface="Arial Black" panose="020B0A04020102020204" pitchFamily="34" charset="0"/>
              </a:rPr>
              <a:t>dikenakan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sanksi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administratif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berupa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penutupan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(6)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dikeluarkan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penyelenggara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 </a:t>
            </a:r>
            <a:r>
              <a:rPr lang="en-US" dirty="0" err="1">
                <a:latin typeface="Arial Black" panose="020B0A04020102020204" pitchFamily="34" charset="0"/>
              </a:rPr>
              <a:t>dinyatakan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(7)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gelar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(3),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(4),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(5), dan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(6)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lebih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lanjut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pemerintah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971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D26D6E-441A-45B8-A5E0-954C03B29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latin typeface="Arial Black" panose="020B0A04020102020204" pitchFamily="34" charset="0"/>
              </a:rPr>
              <a:t>BAB V. </a:t>
            </a:r>
            <a:r>
              <a:rPr lang="en-US" sz="4000" b="1" dirty="0" err="1">
                <a:latin typeface="Arial Black" panose="020B0A04020102020204" pitchFamily="34" charset="0"/>
              </a:rPr>
              <a:t>Jenis</a:t>
            </a:r>
            <a:r>
              <a:rPr lang="en-US" sz="4000" b="1" dirty="0">
                <a:latin typeface="Arial Black" panose="020B0A04020102020204" pitchFamily="34" charset="0"/>
              </a:rPr>
              <a:t> Pendidikan </a:t>
            </a:r>
            <a:br>
              <a:rPr lang="en-US" sz="4000" b="1" dirty="0">
                <a:latin typeface="Arial Black" panose="020B0A04020102020204" pitchFamily="34" charset="0"/>
              </a:rPr>
            </a:br>
            <a:r>
              <a:rPr lang="en-US" sz="4000" b="1" dirty="0">
                <a:latin typeface="Arial Black" panose="020B0A04020102020204" pitchFamily="34" charset="0"/>
              </a:rPr>
              <a:t>(Bab VI </a:t>
            </a:r>
            <a:r>
              <a:rPr lang="en-US" sz="4000" b="1" dirty="0" err="1">
                <a:latin typeface="Arial Black" panose="020B0A04020102020204" pitchFamily="34" charset="0"/>
              </a:rPr>
              <a:t>Pasal</a:t>
            </a:r>
            <a:r>
              <a:rPr lang="en-US" sz="4000" b="1" dirty="0">
                <a:latin typeface="Arial Black" panose="020B0A04020102020204" pitchFamily="34" charset="0"/>
              </a:rPr>
              <a:t> 15)</a:t>
            </a:r>
            <a:endParaRPr lang="en-ID" sz="40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DDE38B-BCA2-4D04-8B48-253F2715A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9488"/>
          </a:xfrm>
        </p:spPr>
        <p:txBody>
          <a:bodyPr>
            <a:normAutofit/>
          </a:bodyPr>
          <a:lstStyle/>
          <a:p>
            <a:r>
              <a:rPr lang="en-US" b="1" u="sng" dirty="0" err="1">
                <a:latin typeface="Arial Black" panose="020B0A04020102020204" pitchFamily="34" charset="0"/>
              </a:rPr>
              <a:t>Jenis</a:t>
            </a:r>
            <a:r>
              <a:rPr lang="en-US" b="1" u="sng" dirty="0">
                <a:latin typeface="Arial Black" panose="020B0A04020102020204" pitchFamily="34" charset="0"/>
              </a:rPr>
              <a:t> Pendidikan</a:t>
            </a:r>
            <a:r>
              <a:rPr lang="en-US" b="1" dirty="0">
                <a:latin typeface="Arial Black" panose="020B0A04020102020204" pitchFamily="34" charset="0"/>
              </a:rPr>
              <a:t> 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 err="1">
                <a:latin typeface="Arial Black" panose="020B0A04020102020204" pitchFamily="34" charset="0"/>
              </a:rPr>
              <a:t>Jenis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mencakup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umum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keagamaan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khusus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umum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mengutamakan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perluasan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diperlukan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melanjutkan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lebih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. 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mempersiapkan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terutama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bekerja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bidang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sarjana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pascasarjana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diarahkan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terutama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penguasaan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disiplin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7765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858522-ECAE-4D33-BAA4-641967757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338"/>
            <a:ext cx="10515600" cy="5762625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Profesi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setelah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sarjana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mempersiapkan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memiliki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pekerjaan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persyaratan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keahlian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khusus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vokasi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mempersiapkan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memiliki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pekerjaan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keahlian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terapan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maksimal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sarjana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keagamaan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mempersiapkan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menjalankan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peranan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menuntut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penguasaan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tentang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ajaran</a:t>
            </a:r>
            <a:r>
              <a:rPr lang="en-US" dirty="0">
                <a:latin typeface="Arial Black" panose="020B0A04020102020204" pitchFamily="34" charset="0"/>
              </a:rPr>
              <a:t> agama dan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menjadi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ahli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agama. </a:t>
            </a:r>
            <a:endParaRPr lang="en-ID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Pendidikan </a:t>
            </a:r>
            <a:r>
              <a:rPr lang="en-US" b="1" dirty="0" err="1">
                <a:latin typeface="Arial Black" panose="020B0A04020102020204" pitchFamily="34" charset="0"/>
              </a:rPr>
              <a:t>khusus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merupakan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berkelainan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memiliki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kecerdasan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luar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biasa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diselenggarakan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inklusif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berupa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khusus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0366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391753-87F9-4076-B026-B85AC9B3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>
                <a:latin typeface="Arial Black" panose="020B0A04020102020204" pitchFamily="34" charset="0"/>
              </a:rPr>
              <a:t>Jenis</a:t>
            </a:r>
            <a:r>
              <a:rPr lang="en-US" dirty="0">
                <a:latin typeface="Arial Black" panose="020B0A04020102020204" pitchFamily="34" charset="0"/>
              </a:rPr>
              <a:t> Pendidikan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digambarkan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berikut</a:t>
            </a:r>
            <a:r>
              <a:rPr lang="en-US" dirty="0">
                <a:latin typeface="Arial Black" panose="020B0A04020102020204" pitchFamily="34" charset="0"/>
              </a:rPr>
              <a:t> :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xmlns="" id="{D1A58336-7FAA-4148-BDE8-E84886DA0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Arial Black" panose="020B0A04020102020204" pitchFamily="34" charset="0"/>
              </a:rPr>
              <a:t>UMUM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Arial Black" panose="020B0A04020102020204" pitchFamily="34" charset="0"/>
              </a:rPr>
              <a:t>KEJURUAN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Arial Black" panose="020B0A04020102020204" pitchFamily="34" charset="0"/>
              </a:rPr>
              <a:t>AKADEMIK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>
                <a:latin typeface="Arial Black" panose="020B0A04020102020204" pitchFamily="34" charset="0"/>
              </a:rPr>
              <a:t>PROFESI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ID" dirty="0">
                <a:latin typeface="Arial Black" panose="020B0A04020102020204" pitchFamily="34" charset="0"/>
              </a:rPr>
              <a:t>VOKASI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ID" dirty="0">
                <a:latin typeface="Arial Black" panose="020B0A04020102020204" pitchFamily="34" charset="0"/>
              </a:rPr>
              <a:t>KEAGAMAAN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ID" dirty="0">
                <a:latin typeface="Arial Black" panose="020B0A04020102020204" pitchFamily="34" charset="0"/>
              </a:rPr>
              <a:t>KHUSUS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137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CA6660-F873-440A-AF42-6FA618E9A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</a:rPr>
              <a:t>STANDAR NASIONAL PENDIDIKAN (PP NO. 19 TAHUN 2005)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FE0CC7-4CF8-4E58-8CA9-557488255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latin typeface="Arial Black" panose="020B0A04020102020204" pitchFamily="34" charset="0"/>
              </a:rPr>
              <a:t>A. </a:t>
            </a:r>
            <a:r>
              <a:rPr lang="en-US" b="1" u="sng" dirty="0" err="1">
                <a:latin typeface="Arial Black" panose="020B0A04020102020204" pitchFamily="34" charset="0"/>
              </a:rPr>
              <a:t>Lingkup</a:t>
            </a:r>
            <a:r>
              <a:rPr lang="en-US" b="1" u="sng" dirty="0">
                <a:latin typeface="Arial Black" panose="020B0A04020102020204" pitchFamily="34" charset="0"/>
              </a:rPr>
              <a:t> (Bab II </a:t>
            </a:r>
            <a:r>
              <a:rPr lang="en-US" b="1" u="sng" dirty="0" err="1">
                <a:latin typeface="Arial Black" panose="020B0A04020102020204" pitchFamily="34" charset="0"/>
              </a:rPr>
              <a:t>Pasal</a:t>
            </a:r>
            <a:r>
              <a:rPr lang="en-US" b="1" u="sng" dirty="0">
                <a:latin typeface="Arial Black" panose="020B0A04020102020204" pitchFamily="34" charset="0"/>
              </a:rPr>
              <a:t> 2) 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(1) </a:t>
            </a:r>
            <a:r>
              <a:rPr lang="en-US" b="1" dirty="0" err="1">
                <a:latin typeface="Arial Black" panose="020B0A04020102020204" pitchFamily="34" charset="0"/>
              </a:rPr>
              <a:t>Lingkup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Standar</a:t>
            </a:r>
            <a:r>
              <a:rPr lang="en-US" b="1" dirty="0">
                <a:latin typeface="Arial Black" panose="020B0A04020102020204" pitchFamily="34" charset="0"/>
              </a:rPr>
              <a:t> Nasional Pendidikan </a:t>
            </a:r>
            <a:r>
              <a:rPr lang="en-US" b="1" dirty="0" err="1">
                <a:latin typeface="Arial Black" panose="020B0A04020102020204" pitchFamily="34" charset="0"/>
              </a:rPr>
              <a:t>meliputi</a:t>
            </a:r>
            <a:r>
              <a:rPr lang="en-US" b="1" dirty="0">
                <a:latin typeface="Arial Black" panose="020B0A04020102020204" pitchFamily="34" charset="0"/>
              </a:rPr>
              <a:t>: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a.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isi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b.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proses;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c.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lulusan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d.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tenaga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kependidikan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e.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sarana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prasarana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263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2D2649-395E-48BB-9F68-D022E1559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5834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f.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pengelolaan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g.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pembiayaan;dan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h.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penilaian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(2)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penjaminan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pengendalian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Nasional Pendidikan </a:t>
            </a:r>
            <a:r>
              <a:rPr lang="en-US" dirty="0" err="1">
                <a:latin typeface="Arial Black" panose="020B0A04020102020204" pitchFamily="34" charset="0"/>
              </a:rPr>
              <a:t>dilakukan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evaluasi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akreditasi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sertifikasi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(3)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Nasional Pendidikan </a:t>
            </a:r>
            <a:r>
              <a:rPr lang="en-US" dirty="0" err="1">
                <a:latin typeface="Arial Black" panose="020B0A04020102020204" pitchFamily="34" charset="0"/>
              </a:rPr>
              <a:t>disempurnakan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terencana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terarah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berkelanjutan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tuntutan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perubahan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kehidupan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lokal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nasional</a:t>
            </a:r>
            <a:r>
              <a:rPr lang="en-US" dirty="0">
                <a:latin typeface="Arial Black" panose="020B0A04020102020204" pitchFamily="34" charset="0"/>
              </a:rPr>
              <a:t>, dan global.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7351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ED6A70-36B8-47B9-B78E-7E7CDF95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b="1" dirty="0">
                <a:latin typeface="Arial Black" panose="020B0A04020102020204" pitchFamily="34" charset="0"/>
              </a:rPr>
              <a:t>STANDAR ISI (Bab III )</a:t>
            </a:r>
            <a:r>
              <a:rPr lang="en-ID" dirty="0">
                <a:latin typeface="Arial Black" panose="020B0A04020102020204" pitchFamily="34" charset="0"/>
              </a:rPr>
              <a:t/>
            </a:r>
            <a:br>
              <a:rPr lang="en-ID" dirty="0">
                <a:latin typeface="Arial Black" panose="020B0A04020102020204" pitchFamily="34" charset="0"/>
              </a:rPr>
            </a:br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5 )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4D8600B-1AF4-4AFE-95B4-174129C36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(1).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mencakup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lingkup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materi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mencapai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lulusan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jenis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tertentu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(2).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memuat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struktur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beban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kalender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/</a:t>
            </a:r>
            <a:r>
              <a:rPr lang="en-US" dirty="0" err="1">
                <a:latin typeface="Arial Black" panose="020B0A04020102020204" pitchFamily="34" charset="0"/>
              </a:rPr>
              <a:t>akademik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629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8958C6-1409-479F-9897-F7A82AE4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5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400" b="1" dirty="0" err="1">
                <a:latin typeface="Arial Black" panose="020B0A04020102020204" pitchFamily="34" charset="0"/>
              </a:rPr>
              <a:t>Kerangka</a:t>
            </a:r>
            <a:r>
              <a:rPr lang="en-US" sz="2400" b="1" dirty="0">
                <a:latin typeface="Arial Black" panose="020B0A04020102020204" pitchFamily="34" charset="0"/>
              </a:rPr>
              <a:t> Dasar dan </a:t>
            </a:r>
            <a:r>
              <a:rPr lang="en-US" sz="2400" b="1" dirty="0" err="1">
                <a:latin typeface="Arial Black" panose="020B0A04020102020204" pitchFamily="34" charset="0"/>
              </a:rPr>
              <a:t>Struktur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Kurikulum</a:t>
            </a:r>
            <a:r>
              <a:rPr lang="en-US" sz="2400" b="1" dirty="0">
                <a:latin typeface="Arial Black" panose="020B0A04020102020204" pitchFamily="34" charset="0"/>
              </a:rPr>
              <a:t> (</a:t>
            </a:r>
            <a:r>
              <a:rPr lang="en-US" sz="2400" b="1" dirty="0" err="1">
                <a:latin typeface="Arial Black" panose="020B0A04020102020204" pitchFamily="34" charset="0"/>
              </a:rPr>
              <a:t>Pasal</a:t>
            </a:r>
            <a:r>
              <a:rPr lang="en-US" sz="2400" b="1" dirty="0">
                <a:latin typeface="Arial Black" panose="020B0A04020102020204" pitchFamily="34" charset="0"/>
              </a:rPr>
              <a:t> 6)</a:t>
            </a:r>
            <a:endParaRPr lang="en-ID" sz="24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C15757-DF68-4C60-830F-9775D8620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7" y="1157288"/>
            <a:ext cx="11287125" cy="5335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(1)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umum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khusus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jenjang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: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a.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agama dan </a:t>
            </a:r>
            <a:r>
              <a:rPr lang="en-US" dirty="0" err="1">
                <a:latin typeface="Arial Black" panose="020B0A04020102020204" pitchFamily="34" charset="0"/>
              </a:rPr>
              <a:t>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b.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c.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d.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estetika</a:t>
            </a:r>
            <a:r>
              <a:rPr lang="en-US" dirty="0">
                <a:latin typeface="Arial Black" panose="020B0A04020102020204" pitchFamily="34" charset="0"/>
              </a:rPr>
              <a:t>;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e.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jasmani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olah</a:t>
            </a:r>
            <a:r>
              <a:rPr lang="en-US" dirty="0">
                <a:latin typeface="Arial Black" panose="020B0A04020102020204" pitchFamily="34" charset="0"/>
              </a:rPr>
              <a:t> raga, dan </a:t>
            </a:r>
            <a:r>
              <a:rPr lang="en-US" dirty="0" err="1">
                <a:latin typeface="Arial Black" panose="020B0A04020102020204" pitchFamily="34" charset="0"/>
              </a:rPr>
              <a:t>kesehatan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571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DE1A8C-27B3-4E1D-B6E7-E11285C0F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913"/>
            <a:ext cx="10515600" cy="5734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(2)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jenis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keagamaan</a:t>
            </a:r>
            <a:r>
              <a:rPr lang="en-US" dirty="0">
                <a:latin typeface="Arial Black" panose="020B0A04020102020204" pitchFamily="34" charset="0"/>
              </a:rPr>
              <a:t> formal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ditentukan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tujuan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keagamaan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(3)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nonformal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kursus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lembaga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pelatihan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menggunakan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berbasis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memuat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kecakapan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hidup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(4)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secara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holistik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sehingga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pembelajaran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masing-masing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mempengaruhi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pemahaman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penghayatan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6811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FEAFFA-3386-41EB-8CB0-7C2C23D7C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(5) </a:t>
            </a:r>
            <a:r>
              <a:rPr lang="en-US" dirty="0" err="1">
                <a:latin typeface="Arial Black" panose="020B0A04020102020204" pitchFamily="34" charset="0"/>
              </a:rPr>
              <a:t>Semua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sama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pentingnya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menentukan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kelulusan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didik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menengah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(6)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silabus</a:t>
            </a:r>
            <a:r>
              <a:rPr lang="en-US" dirty="0">
                <a:latin typeface="Arial Black" panose="020B0A04020102020204" pitchFamily="34" charset="0"/>
              </a:rPr>
              <a:t> SD/MI/SDLB/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A,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menekankan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pentingnya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kemampuan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kegemaran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membaca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menulis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kecakapan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berhitung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kemampuan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berkomunikasi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5474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AC82AD-B1BF-49A6-A251-7C81C7CB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7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B79BD6-72A1-4C2A-B4F8-7C340F558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8726"/>
            <a:ext cx="10515600" cy="4948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(1)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agama dan </a:t>
            </a:r>
            <a:r>
              <a:rPr lang="en-US" dirty="0" err="1">
                <a:latin typeface="Arial Black" panose="020B0A04020102020204" pitchFamily="34" charset="0"/>
              </a:rPr>
              <a:t>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 pada SD/MI/SDLB/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A, SMP/MTs/SMPLB/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B, SMA/MA/SMALB/ 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C, SMK/MAK,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agama,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estetika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jasmani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olah</a:t>
            </a:r>
            <a:r>
              <a:rPr lang="en-US" dirty="0">
                <a:latin typeface="Arial Black" panose="020B0A04020102020204" pitchFamily="34" charset="0"/>
              </a:rPr>
              <a:t> raga, dan </a:t>
            </a:r>
            <a:r>
              <a:rPr lang="en-US" dirty="0" err="1">
                <a:latin typeface="Arial Black" panose="020B0A04020102020204" pitchFamily="34" charset="0"/>
              </a:rPr>
              <a:t>kesehatan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(2)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 pada SD/MI/SDLB/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A, SMP/MTs/SMPLB/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B, SMA/MA/SMALB/ 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C, SMK/MAK,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agama, </a:t>
            </a:r>
            <a:r>
              <a:rPr lang="en-US" dirty="0" err="1">
                <a:latin typeface="Arial Black" panose="020B0A04020102020204" pitchFamily="34" charset="0"/>
              </a:rPr>
              <a:t>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bahasa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seni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budaya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jasmani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967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E21AFF1-19F5-41E0-9075-0E22D2CF7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1488"/>
            <a:ext cx="10515600" cy="57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(3)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pada SD/MI/ SDLB/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A,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bahasa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matematika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alam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sosial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/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lokal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relevan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(4)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pada SMP/MTs/SMPLB/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B,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bahasa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matematika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alam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sosial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/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informasi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komunikasi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lokal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relevan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5092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494D40-4489-4AF3-B4AD-87DB170D2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2938"/>
            <a:ext cx="10515600" cy="5534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(5)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pada SMA/MA/SMALB/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C,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bahasa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matematika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alam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sosial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/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informasi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komunikasi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local yang </a:t>
            </a:r>
            <a:r>
              <a:rPr lang="en-US" dirty="0" err="1">
                <a:latin typeface="Arial Black" panose="020B0A04020102020204" pitchFamily="34" charset="0"/>
              </a:rPr>
              <a:t>relevan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(6)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pada SMK/MAK,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bahasa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matematika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alam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sosial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kejuruan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teknologi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informasi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komunikasi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lokal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relevan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9415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C33FD5-E1F9-4462-8502-9318726AB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0050"/>
            <a:ext cx="10515600" cy="5776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(7)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estetika</a:t>
            </a:r>
            <a:r>
              <a:rPr lang="en-US" dirty="0">
                <a:latin typeface="Arial Black" panose="020B0A04020102020204" pitchFamily="34" charset="0"/>
              </a:rPr>
              <a:t> pada SD/MI/SDLB/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A, SMP/MTs/SMPLB/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B,SMA/MA/SMALB/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C, SMK/ MAK,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bahasa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seni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budaya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keterampilan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lokal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relevan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(8)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jasmani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olah</a:t>
            </a:r>
            <a:r>
              <a:rPr lang="en-US" dirty="0">
                <a:latin typeface="Arial Black" panose="020B0A04020102020204" pitchFamily="34" charset="0"/>
              </a:rPr>
              <a:t> raga, dan </a:t>
            </a:r>
            <a:r>
              <a:rPr lang="en-US" dirty="0" err="1">
                <a:latin typeface="Arial Black" panose="020B0A04020102020204" pitchFamily="34" charset="0"/>
              </a:rPr>
              <a:t>kesehatan</a:t>
            </a:r>
            <a:r>
              <a:rPr lang="en-US" dirty="0">
                <a:latin typeface="Arial Black" panose="020B0A04020102020204" pitchFamily="34" charset="0"/>
              </a:rPr>
              <a:t> pada SD/MI/SDLB/ 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A, SMP/MTs/SMPLB/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B, SMA/MA/SMALB/ </a:t>
            </a:r>
            <a:r>
              <a:rPr lang="en-US" dirty="0" err="1">
                <a:latin typeface="Arial Black" panose="020B0A04020102020204" pitchFamily="34" charset="0"/>
              </a:rPr>
              <a:t>Paket</a:t>
            </a:r>
            <a:r>
              <a:rPr lang="en-US" dirty="0">
                <a:latin typeface="Arial Black" panose="020B0A04020102020204" pitchFamily="34" charset="0"/>
              </a:rPr>
              <a:t> C, SMK/MAK,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dilaksanakan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melalui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jasmani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olahraga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kesehatan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ilmu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pengetahuan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alam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lokal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relevan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59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405DA2-371D-418D-9929-C78B8DB38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8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484AF2-B025-4BEA-A7CA-5202E0B34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875"/>
            <a:ext cx="10515600" cy="4891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(1) </a:t>
            </a:r>
            <a:r>
              <a:rPr lang="en-US" dirty="0" err="1">
                <a:latin typeface="Arial Black" panose="020B0A04020102020204" pitchFamily="34" charset="0"/>
              </a:rPr>
              <a:t>Kedalaman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dituangkan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dalam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semester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Nasional Pendidikan.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(2)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terdiri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standar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kompetensi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.</a:t>
            </a: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(3)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kedalaman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dikembangkan</a:t>
            </a:r>
            <a:r>
              <a:rPr lang="en-US" dirty="0">
                <a:latin typeface="Arial Black" panose="020B0A04020102020204" pitchFamily="34" charset="0"/>
              </a:rPr>
              <a:t> oleh BSNP dan </a:t>
            </a:r>
            <a:r>
              <a:rPr lang="en-US" dirty="0" err="1">
                <a:latin typeface="Arial Black" panose="020B0A04020102020204" pitchFamily="34" charset="0"/>
              </a:rPr>
              <a:t>ditetapkan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Menteri.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0843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1EBDDD-BD46-4B50-94CD-B24E4C3D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7863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Arial Black" panose="020B0A04020102020204" pitchFamily="34" charset="0"/>
              </a:rPr>
              <a:t>Pasal</a:t>
            </a:r>
            <a:r>
              <a:rPr lang="en-US" b="1" dirty="0">
                <a:latin typeface="Arial Black" panose="020B0A04020102020204" pitchFamily="34" charset="0"/>
              </a:rPr>
              <a:t> 9</a:t>
            </a:r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D37355-0DD0-4A62-ADC7-5DA994FB3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7289"/>
            <a:ext cx="10515600" cy="5443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(1) </a:t>
            </a:r>
            <a:r>
              <a:rPr lang="en-US" dirty="0" err="1">
                <a:latin typeface="Arial Black" panose="020B0A04020102020204" pitchFamily="34" charset="0"/>
              </a:rPr>
              <a:t>Kerangka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dasar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struktur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dikembangkan</a:t>
            </a:r>
            <a:r>
              <a:rPr lang="en-US" dirty="0">
                <a:latin typeface="Arial Black" panose="020B0A04020102020204" pitchFamily="34" charset="0"/>
              </a:rPr>
              <a:t> oleh </a:t>
            </a:r>
            <a:r>
              <a:rPr lang="en-US" dirty="0" err="1">
                <a:latin typeface="Arial Black" panose="020B0A04020102020204" pitchFamily="34" charset="0"/>
              </a:rPr>
              <a:t>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bersangkutan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studi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(2)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wajib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memuat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kuliah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agama,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, Bahasa Indonesia, dan Bahasa </a:t>
            </a:r>
            <a:r>
              <a:rPr lang="en-US" dirty="0" err="1">
                <a:latin typeface="Arial Black" panose="020B0A04020102020204" pitchFamily="34" charset="0"/>
              </a:rPr>
              <a:t>Inggris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(3) </a:t>
            </a:r>
            <a:r>
              <a:rPr lang="en-US" dirty="0" err="1">
                <a:latin typeface="Arial Black" panose="020B0A04020102020204" pitchFamily="34" charset="0"/>
              </a:rPr>
              <a:t>Selain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(2),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Sarjana</a:t>
            </a:r>
            <a:r>
              <a:rPr lang="en-US" dirty="0">
                <a:latin typeface="Arial Black" panose="020B0A04020102020204" pitchFamily="34" charset="0"/>
              </a:rPr>
              <a:t> dan Diploma </a:t>
            </a:r>
            <a:r>
              <a:rPr lang="en-US" dirty="0" err="1">
                <a:latin typeface="Arial Black" panose="020B0A04020102020204" pitchFamily="34" charset="0"/>
              </a:rPr>
              <a:t>wajib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memuat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kuliah</a:t>
            </a:r>
            <a:r>
              <a:rPr lang="en-US" dirty="0">
                <a:latin typeface="Arial Black" panose="020B0A04020102020204" pitchFamily="34" charset="0"/>
              </a:rPr>
              <a:t> yang </a:t>
            </a:r>
            <a:r>
              <a:rPr lang="en-US" dirty="0" err="1">
                <a:latin typeface="Arial Black" panose="020B0A04020102020204" pitchFamily="34" charset="0"/>
              </a:rPr>
              <a:t>bermuatan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kebudayaan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kuliah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Statistika</a:t>
            </a:r>
            <a:r>
              <a:rPr lang="en-US" dirty="0">
                <a:latin typeface="Arial Black" panose="020B0A04020102020204" pitchFamily="34" charset="0"/>
              </a:rPr>
              <a:t>, dan/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Matematika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(4)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tingkat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kedalaman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kurikulum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pendidikan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diatur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olehperguruan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tinggi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masing-masing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6929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084280-002B-49B4-8332-E77B8DFF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Kerangka</a:t>
            </a:r>
            <a:r>
              <a:rPr lang="en-US" b="1" dirty="0"/>
              <a:t> Dasar &amp; </a:t>
            </a:r>
            <a:r>
              <a:rPr lang="en-US" b="1" dirty="0" err="1"/>
              <a:t>Struktur</a:t>
            </a:r>
            <a:r>
              <a:rPr lang="en-US" b="1" dirty="0"/>
              <a:t> </a:t>
            </a:r>
            <a:r>
              <a:rPr lang="en-US" b="1" dirty="0" err="1"/>
              <a:t>Kurikulum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6251B067-50AC-4BF5-9F76-AEBF43A5F9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429560"/>
              </p:ext>
            </p:extLst>
          </p:nvPr>
        </p:nvGraphicFramePr>
        <p:xfrm>
          <a:off x="838200" y="1690689"/>
          <a:ext cx="10355826" cy="4931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1070">
                  <a:extLst>
                    <a:ext uri="{9D8B030D-6E8A-4147-A177-3AD203B41FA5}">
                      <a16:colId xmlns:a16="http://schemas.microsoft.com/office/drawing/2014/main" xmlns="" val="3833449950"/>
                    </a:ext>
                  </a:extLst>
                </a:gridCol>
                <a:gridCol w="7434756">
                  <a:extLst>
                    <a:ext uri="{9D8B030D-6E8A-4147-A177-3AD203B41FA5}">
                      <a16:colId xmlns:a16="http://schemas.microsoft.com/office/drawing/2014/main" xmlns="" val="1368502440"/>
                    </a:ext>
                  </a:extLst>
                </a:gridCol>
              </a:tblGrid>
              <a:tr h="6038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Jenis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Pendidikan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Kurikulum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7676307"/>
                  </a:ext>
                </a:extLst>
              </a:tr>
              <a:tr h="18600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Umum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Kejuruan,Khusus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Dasar dan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Menengah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K.Mapel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. Agama dan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akhlak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mulia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K.Mapel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Kewarganegaraan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dan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kepribadian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K.Mapel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Ilmu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Pengetahuan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dan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Teknologi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K.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Mapel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Estetika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K.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Mapel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Jasmani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Olag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Raga dan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Kesehatan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2451418"/>
                  </a:ext>
                </a:extLst>
              </a:tr>
              <a:tr h="8482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Keagamaan</a:t>
                      </a:r>
                      <a:r>
                        <a:rPr lang="en-US" sz="1800" dirty="0">
                          <a:effectLst/>
                        </a:rPr>
                        <a:t> Formal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K.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Mapel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ditentukan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berdasarkan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tujuan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pendidikan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keagamaan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4319662"/>
                  </a:ext>
                </a:extLst>
              </a:tr>
              <a:tr h="16191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Non Formal</a:t>
                      </a:r>
                      <a:endParaRPr lang="en-ID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(</a:t>
                      </a:r>
                      <a:r>
                        <a:rPr lang="en-US" sz="1800" dirty="0" err="1">
                          <a:effectLst/>
                        </a:rPr>
                        <a:t>Kursus</a:t>
                      </a:r>
                      <a:r>
                        <a:rPr lang="en-US" sz="1800" dirty="0">
                          <a:effectLst/>
                        </a:rPr>
                        <a:t>, Lembaga </a:t>
                      </a:r>
                      <a:r>
                        <a:rPr lang="en-US" sz="1800" dirty="0" err="1">
                          <a:effectLst/>
                        </a:rPr>
                        <a:t>Pelatihan</a:t>
                      </a:r>
                      <a:r>
                        <a:rPr lang="en-US" sz="1800" dirty="0">
                          <a:effectLst/>
                        </a:rPr>
                        <a:t>)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Kurikulum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berbasis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kompetensi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memuat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pendidikan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kecakapan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hidup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 dan </a:t>
                      </a:r>
                      <a:r>
                        <a:rPr lang="en-US" sz="1800" dirty="0" err="1">
                          <a:effectLst/>
                          <a:latin typeface="Arial Black" panose="020B0A04020102020204" pitchFamily="34" charset="0"/>
                        </a:rPr>
                        <a:t>keterampilan</a:t>
                      </a:r>
                      <a:r>
                        <a:rPr lang="en-US" sz="1800" dirty="0">
                          <a:effectLst/>
                          <a:latin typeface="Arial Black" panose="020B0A04020102020204" pitchFamily="34" charset="0"/>
                        </a:rPr>
                        <a:t>. </a:t>
                      </a:r>
                      <a:endParaRPr lang="en-ID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713299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65A1C7E3-5DC9-46A6-9231-C78AEE91A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284397" y="0"/>
            <a:ext cx="2178000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04636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60783D-6ECB-42C9-9647-37377E136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30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800" b="1" dirty="0">
                <a:latin typeface="Arial Black" panose="020B0A04020102020204" pitchFamily="34" charset="0"/>
              </a:rPr>
              <a:t>Beban </a:t>
            </a:r>
            <a:r>
              <a:rPr lang="en-US" sz="2800" b="1" dirty="0" err="1">
                <a:latin typeface="Arial Black" panose="020B0A04020102020204" pitchFamily="34" charset="0"/>
              </a:rPr>
              <a:t>Belajar</a:t>
            </a:r>
            <a:r>
              <a:rPr lang="en-US" sz="2800" b="1" dirty="0">
                <a:latin typeface="Arial Black" panose="020B0A04020102020204" pitchFamily="34" charset="0"/>
              </a:rPr>
              <a:t> (</a:t>
            </a:r>
            <a:r>
              <a:rPr lang="en-US" sz="2800" b="1" dirty="0" err="1">
                <a:latin typeface="Arial Black" panose="020B0A04020102020204" pitchFamily="34" charset="0"/>
              </a:rPr>
              <a:t>Pasal</a:t>
            </a:r>
            <a:r>
              <a:rPr lang="en-US" sz="2800" b="1" dirty="0">
                <a:latin typeface="Arial Black" panose="020B0A04020102020204" pitchFamily="34" charset="0"/>
              </a:rPr>
              <a:t> 10)</a:t>
            </a:r>
            <a:endParaRPr lang="en-ID" sz="2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BDD874-9086-46A0-A115-F439EDABF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4426"/>
            <a:ext cx="10515600" cy="53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(1) Beban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SD/MI/SDLB, SMP/MTs/SMPLB, SMA/MA/SMLB, SMK/MAK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menggunakan</a:t>
            </a:r>
            <a:r>
              <a:rPr lang="en-US" dirty="0">
                <a:latin typeface="Arial Black" panose="020B0A04020102020204" pitchFamily="34" charset="0"/>
              </a:rPr>
              <a:t> jam </a:t>
            </a:r>
            <a:r>
              <a:rPr lang="en-US" dirty="0" err="1">
                <a:latin typeface="Arial Black" panose="020B0A04020102020204" pitchFamily="34" charset="0"/>
              </a:rPr>
              <a:t>pembelajaran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minggu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semester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sistem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tatap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muka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penugasan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terstruktur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kegiatan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mandiri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tidak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terstruktur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kebutuhan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ciri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khas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masing-masing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(2) MI/MTs/MA </a:t>
            </a:r>
            <a:r>
              <a:rPr lang="en-US" dirty="0" err="1">
                <a:latin typeface="Arial Black" panose="020B0A04020102020204" pitchFamily="34" charset="0"/>
              </a:rPr>
              <a:t>atau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bentuk</a:t>
            </a:r>
            <a:r>
              <a:rPr lang="en-US" dirty="0">
                <a:latin typeface="Arial Black" panose="020B0A04020102020204" pitchFamily="34" charset="0"/>
              </a:rPr>
              <a:t> lain yang </a:t>
            </a:r>
            <a:r>
              <a:rPr lang="en-US" dirty="0" err="1">
                <a:latin typeface="Arial Black" panose="020B0A04020102020204" pitchFamily="34" charset="0"/>
              </a:rPr>
              <a:t>sederajat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dapat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menambahkan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ayat</a:t>
            </a:r>
            <a:r>
              <a:rPr lang="en-US" dirty="0">
                <a:latin typeface="Arial Black" panose="020B0A04020102020204" pitchFamily="34" charset="0"/>
              </a:rPr>
              <a:t> (1) </a:t>
            </a:r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agama dan </a:t>
            </a:r>
            <a:r>
              <a:rPr lang="en-US" dirty="0" err="1">
                <a:latin typeface="Arial Black" panose="020B0A04020102020204" pitchFamily="34" charset="0"/>
              </a:rPr>
              <a:t>akhlak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mulia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serta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kewarganegaraan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kepribadian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sesuai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kebutuhan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ciri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khasnya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 Black" panose="020B0A04020102020204" pitchFamily="34" charset="0"/>
              </a:rPr>
              <a:t>(3) </a:t>
            </a:r>
            <a:r>
              <a:rPr lang="en-US" dirty="0" err="1">
                <a:latin typeface="Arial Black" panose="020B0A04020102020204" pitchFamily="34" charset="0"/>
              </a:rPr>
              <a:t>Ketentuan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mengenai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, jam </a:t>
            </a:r>
            <a:r>
              <a:rPr lang="en-US" dirty="0" err="1">
                <a:latin typeface="Arial Black" panose="020B0A04020102020204" pitchFamily="34" charset="0"/>
              </a:rPr>
              <a:t>pembelajaran</a:t>
            </a:r>
            <a:r>
              <a:rPr lang="en-US" dirty="0">
                <a:latin typeface="Arial Black" panose="020B0A04020102020204" pitchFamily="34" charset="0"/>
              </a:rPr>
              <a:t>, </a:t>
            </a:r>
            <a:r>
              <a:rPr lang="en-US" dirty="0" err="1">
                <a:latin typeface="Arial Black" panose="020B0A04020102020204" pitchFamily="34" charset="0"/>
              </a:rPr>
              <a:t>waktu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efektif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tatap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muka</a:t>
            </a:r>
            <a:r>
              <a:rPr lang="en-US" dirty="0">
                <a:latin typeface="Arial Black" panose="020B0A04020102020204" pitchFamily="34" charset="0"/>
              </a:rPr>
              <a:t>, dan </a:t>
            </a:r>
            <a:r>
              <a:rPr lang="en-US" dirty="0" err="1">
                <a:latin typeface="Arial Black" panose="020B0A04020102020204" pitchFamily="34" charset="0"/>
              </a:rPr>
              <a:t>persentase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beban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belajar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setiap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kelompok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matapelajaran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ditetapkan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dengan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Peraturan</a:t>
            </a:r>
            <a:r>
              <a:rPr lang="en-US" dirty="0">
                <a:latin typeface="Arial Black" panose="020B0A04020102020204" pitchFamily="34" charset="0"/>
              </a:rPr>
              <a:t> Menteri </a:t>
            </a:r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usulan</a:t>
            </a:r>
            <a:r>
              <a:rPr lang="en-US" dirty="0">
                <a:latin typeface="Arial Black" panose="020B0A04020102020204" pitchFamily="34" charset="0"/>
              </a:rPr>
              <a:t> BSNP.</a:t>
            </a:r>
            <a:endParaRPr lang="en-ID" sz="24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746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ADC3BA-3877-4650-8429-942796CE0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188F55-B914-4A18-BABB-BCC6EE5C0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49693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9274CF-56E9-499F-80A7-CDA57E3E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D340F0-AEF7-4135-9B12-5221BEFB4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92157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D1E328-10DF-4B1C-8C49-CCAF633BF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DF43184-39B9-4EA9-B270-851B24EEF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80587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60A6BC-404A-4A43-8E4E-86D359A1B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E3E51D-8E4D-4625-B95B-2C47B5CEC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74139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C90F9D-41E1-45ED-97D4-60E265FA5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610BB8-15DE-46F7-9F21-E8C7A37EA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43477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39816E-3458-4150-B185-8BCA4A5A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F31A43-FACB-4967-85FA-3C948A670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53770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B7714-1A5B-4306-9381-96FF8B6D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EB1790-8B03-430A-9F4E-84E9ED5A3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70204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AAF29F-A67D-4808-8F71-6BC0B276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96E9D4E-5A4E-437C-A102-37B7939FF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87820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530D33-8183-4313-AEDC-0DC520727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CA18D4-2D5F-433B-A9BA-169D5C567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5736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353536-5244-442B-A228-B280759AC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42913"/>
            <a:ext cx="10515600" cy="57340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Arial Black" panose="020B0A04020102020204" pitchFamily="34" charset="0"/>
              </a:rPr>
              <a:t>KEPUTUSAN MENTERI AGAMA</a:t>
            </a:r>
            <a:endParaRPr lang="en-ID" dirty="0">
              <a:latin typeface="Arial Black" panose="020B0A04020102020204" pitchFamily="34" charset="0"/>
            </a:endParaRPr>
          </a:p>
          <a:p>
            <a:pPr marL="0" lv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KEPUTUSAN MENTERI AGAMA R.I NO. 59 TAHUN 2004TENTANG PEDOMAN PENYELENGGARAAN PROGRAM PASCA SARJANA STRATUM TIGA DOKTOR TEOLOGI DAN UJIAN NEGARA</a:t>
            </a:r>
          </a:p>
          <a:p>
            <a:pPr marL="0" lvl="0" indent="0">
              <a:buNone/>
            </a:pPr>
            <a:endParaRPr lang="en-US" b="1" dirty="0">
              <a:latin typeface="Arial Black" panose="020B0A04020102020204" pitchFamily="34" charset="0"/>
            </a:endParaRPr>
          </a:p>
          <a:p>
            <a:r>
              <a:rPr lang="en-US" dirty="0">
                <a:latin typeface="Arial Black" panose="020B0A04020102020204" pitchFamily="34" charset="0"/>
              </a:rPr>
              <a:t>KMA No. 59 </a:t>
            </a:r>
            <a:r>
              <a:rPr lang="en-US" dirty="0" err="1">
                <a:latin typeface="Arial Black" panose="020B0A04020102020204" pitchFamily="34" charset="0"/>
              </a:rPr>
              <a:t>Tahun</a:t>
            </a:r>
            <a:r>
              <a:rPr lang="en-US" dirty="0">
                <a:latin typeface="Arial Black" panose="020B0A04020102020204" pitchFamily="34" charset="0"/>
              </a:rPr>
              <a:t> 2004 </a:t>
            </a:r>
            <a:r>
              <a:rPr lang="en-US" dirty="0" err="1">
                <a:latin typeface="Arial Black" panose="020B0A04020102020204" pitchFamily="34" charset="0"/>
              </a:rPr>
              <a:t>Tentang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Pedoman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Pascasarjana</a:t>
            </a:r>
            <a:r>
              <a:rPr lang="en-US" dirty="0">
                <a:latin typeface="Arial Black" panose="020B0A04020102020204" pitchFamily="34" charset="0"/>
              </a:rPr>
              <a:t> Stratum </a:t>
            </a:r>
            <a:r>
              <a:rPr lang="en-US" dirty="0" err="1">
                <a:latin typeface="Arial Black" panose="020B0A04020102020204" pitchFamily="34" charset="0"/>
              </a:rPr>
              <a:t>Tiga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Doktor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Teologi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Ujian</a:t>
            </a:r>
            <a:r>
              <a:rPr lang="en-US" dirty="0">
                <a:latin typeface="Arial Black" panose="020B0A04020102020204" pitchFamily="34" charset="0"/>
              </a:rPr>
              <a:t> Negara, </a:t>
            </a:r>
            <a:r>
              <a:rPr lang="en-US" dirty="0" err="1">
                <a:latin typeface="Arial Black" panose="020B0A04020102020204" pitchFamily="34" charset="0"/>
              </a:rPr>
              <a:t>menimbang</a:t>
            </a:r>
            <a:r>
              <a:rPr lang="en-US" dirty="0">
                <a:latin typeface="Arial Black" panose="020B0A04020102020204" pitchFamily="34" charset="0"/>
              </a:rPr>
              <a:t> :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>
                <a:latin typeface="Arial Black" panose="020B0A04020102020204" pitchFamily="34" charset="0"/>
              </a:rPr>
              <a:t>Program-program </a:t>
            </a:r>
            <a:r>
              <a:rPr lang="en-US" dirty="0" err="1">
                <a:latin typeface="Arial Black" panose="020B0A04020102020204" pitchFamily="34" charset="0"/>
              </a:rPr>
              <a:t>Studi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Teologi</a:t>
            </a:r>
            <a:r>
              <a:rPr lang="en-US" dirty="0">
                <a:latin typeface="Arial Black" panose="020B0A04020102020204" pitchFamily="34" charset="0"/>
              </a:rPr>
              <a:t> di Indonesia </a:t>
            </a:r>
            <a:r>
              <a:rPr lang="en-US" dirty="0" err="1">
                <a:latin typeface="Arial Black" panose="020B0A04020102020204" pitchFamily="34" charset="0"/>
              </a:rPr>
              <a:t>telah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mengalami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perkembangan</a:t>
            </a:r>
            <a:r>
              <a:rPr lang="en-US" dirty="0">
                <a:latin typeface="Arial Black" panose="020B0A04020102020204" pitchFamily="34" charset="0"/>
              </a:rPr>
              <a:t>, di </a:t>
            </a:r>
            <a:r>
              <a:rPr lang="en-US" dirty="0" err="1">
                <a:latin typeface="Arial Black" panose="020B0A04020102020204" pitchFamily="34" charset="0"/>
              </a:rPr>
              <a:t>antaranya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adalah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Pascasarjana</a:t>
            </a:r>
            <a:r>
              <a:rPr lang="en-US" dirty="0">
                <a:latin typeface="Arial Black" panose="020B0A04020102020204" pitchFamily="34" charset="0"/>
              </a:rPr>
              <a:t> Stratum </a:t>
            </a:r>
            <a:r>
              <a:rPr lang="en-US" dirty="0" err="1">
                <a:latin typeface="Arial Black" panose="020B0A04020102020204" pitchFamily="34" charset="0"/>
              </a:rPr>
              <a:t>Tiga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Doktor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Teologi</a:t>
            </a:r>
            <a:r>
              <a:rPr lang="en-US" dirty="0">
                <a:latin typeface="Arial Black" panose="020B0A04020102020204" pitchFamily="34" charset="0"/>
              </a:rPr>
              <a:t>.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Untuk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pelaksanaan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Pascasarjana</a:t>
            </a:r>
            <a:r>
              <a:rPr lang="en-US" dirty="0">
                <a:latin typeface="Arial Black" panose="020B0A04020102020204" pitchFamily="34" charset="0"/>
              </a:rPr>
              <a:t> Stratum </a:t>
            </a:r>
            <a:r>
              <a:rPr lang="en-US" dirty="0" err="1">
                <a:latin typeface="Arial Black" panose="020B0A04020102020204" pitchFamily="34" charset="0"/>
              </a:rPr>
              <a:t>Tiga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Doktor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Teologi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Ujian</a:t>
            </a:r>
            <a:r>
              <a:rPr lang="en-US" dirty="0">
                <a:latin typeface="Arial Black" panose="020B0A04020102020204" pitchFamily="34" charset="0"/>
              </a:rPr>
              <a:t> Negara, </a:t>
            </a:r>
            <a:r>
              <a:rPr lang="en-US" dirty="0" err="1">
                <a:latin typeface="Arial Black" panose="020B0A04020102020204" pitchFamily="34" charset="0"/>
              </a:rPr>
              <a:t>maka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dipandang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perlu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menetapkan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Pedoman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Pascasarjana</a:t>
            </a:r>
            <a:r>
              <a:rPr lang="en-US" dirty="0">
                <a:latin typeface="Arial Black" panose="020B0A04020102020204" pitchFamily="34" charset="0"/>
              </a:rPr>
              <a:t> Stratum </a:t>
            </a:r>
            <a:r>
              <a:rPr lang="en-US" dirty="0" err="1">
                <a:latin typeface="Arial Black" panose="020B0A04020102020204" pitchFamily="34" charset="0"/>
              </a:rPr>
              <a:t>Tiga</a:t>
            </a:r>
            <a:r>
              <a:rPr lang="en-US" dirty="0">
                <a:latin typeface="Arial Black" panose="020B0A04020102020204" pitchFamily="34" charset="0"/>
              </a:rPr>
              <a:t> (S3) </a:t>
            </a:r>
            <a:r>
              <a:rPr lang="en-US" dirty="0" err="1">
                <a:latin typeface="Arial Black" panose="020B0A04020102020204" pitchFamily="34" charset="0"/>
              </a:rPr>
              <a:t>Doktor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Teologi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Ujian</a:t>
            </a:r>
            <a:r>
              <a:rPr lang="en-US" dirty="0">
                <a:latin typeface="Arial Black" panose="020B0A04020102020204" pitchFamily="34" charset="0"/>
              </a:rPr>
              <a:t> Negara.</a:t>
            </a:r>
            <a:endParaRPr lang="en-ID" dirty="0">
              <a:latin typeface="Arial Black" panose="020B0A04020102020204" pitchFamily="34" charset="0"/>
            </a:endParaRPr>
          </a:p>
          <a:p>
            <a:pPr lvl="0"/>
            <a:r>
              <a:rPr lang="en-US" dirty="0" err="1">
                <a:latin typeface="Arial Black" panose="020B0A04020102020204" pitchFamily="34" charset="0"/>
              </a:rPr>
              <a:t>Berdasarkan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pertimbangan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sebagaimana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dimaksud</a:t>
            </a:r>
            <a:r>
              <a:rPr lang="en-US" dirty="0">
                <a:latin typeface="Arial Black" panose="020B0A04020102020204" pitchFamily="34" charset="0"/>
              </a:rPr>
              <a:t> pada </a:t>
            </a:r>
            <a:r>
              <a:rPr lang="en-US" dirty="0" err="1">
                <a:latin typeface="Arial Black" panose="020B0A04020102020204" pitchFamily="34" charset="0"/>
              </a:rPr>
              <a:t>huruf</a:t>
            </a:r>
            <a:r>
              <a:rPr lang="en-US" dirty="0">
                <a:latin typeface="Arial Black" panose="020B0A04020102020204" pitchFamily="34" charset="0"/>
              </a:rPr>
              <a:t> a dan </a:t>
            </a:r>
            <a:r>
              <a:rPr lang="en-US" dirty="0" err="1">
                <a:latin typeface="Arial Black" panose="020B0A04020102020204" pitchFamily="34" charset="0"/>
              </a:rPr>
              <a:t>huruf</a:t>
            </a:r>
            <a:r>
              <a:rPr lang="en-US" dirty="0">
                <a:latin typeface="Arial Black" panose="020B0A04020102020204" pitchFamily="34" charset="0"/>
              </a:rPr>
              <a:t> b di </a:t>
            </a:r>
            <a:r>
              <a:rPr lang="en-US" dirty="0" err="1">
                <a:latin typeface="Arial Black" panose="020B0A04020102020204" pitchFamily="34" charset="0"/>
              </a:rPr>
              <a:t>atas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perlu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menetapkan</a:t>
            </a:r>
            <a:r>
              <a:rPr lang="en-US" dirty="0">
                <a:latin typeface="Arial Black" panose="020B0A04020102020204" pitchFamily="34" charset="0"/>
              </a:rPr>
              <a:t> Keputusan Menteri </a:t>
            </a:r>
            <a:r>
              <a:rPr lang="en-US" dirty="0" err="1">
                <a:latin typeface="Arial Black" panose="020B0A04020102020204" pitchFamily="34" charset="0"/>
              </a:rPr>
              <a:t>Agama.RI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tentang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Pedoman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Penyelenggaraan</a:t>
            </a:r>
            <a:r>
              <a:rPr lang="en-US" dirty="0">
                <a:latin typeface="Arial Black" panose="020B0A04020102020204" pitchFamily="34" charset="0"/>
              </a:rPr>
              <a:t> Program </a:t>
            </a:r>
            <a:r>
              <a:rPr lang="en-US" dirty="0" err="1">
                <a:latin typeface="Arial Black" panose="020B0A04020102020204" pitchFamily="34" charset="0"/>
              </a:rPr>
              <a:t>Pasca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Sarjana</a:t>
            </a:r>
            <a:r>
              <a:rPr lang="en-US" dirty="0">
                <a:latin typeface="Arial Black" panose="020B0A04020102020204" pitchFamily="34" charset="0"/>
              </a:rPr>
              <a:t> Stratum </a:t>
            </a:r>
            <a:r>
              <a:rPr lang="en-US" dirty="0" err="1">
                <a:latin typeface="Arial Black" panose="020B0A04020102020204" pitchFamily="34" charset="0"/>
              </a:rPr>
              <a:t>Tiga</a:t>
            </a:r>
            <a:r>
              <a:rPr lang="en-US" dirty="0">
                <a:latin typeface="Arial Black" panose="020B0A04020102020204" pitchFamily="34" charset="0"/>
              </a:rPr>
              <a:t> (S3) </a:t>
            </a:r>
            <a:r>
              <a:rPr lang="en-US" dirty="0" err="1">
                <a:latin typeface="Arial Black" panose="020B0A04020102020204" pitchFamily="34" charset="0"/>
              </a:rPr>
              <a:t>Doktor</a:t>
            </a:r>
            <a:r>
              <a:rPr lang="en-US" dirty="0">
                <a:latin typeface="Arial Black" panose="020B0A04020102020204" pitchFamily="34" charset="0"/>
              </a:rPr>
              <a:t> </a:t>
            </a:r>
            <a:r>
              <a:rPr lang="en-US" dirty="0" err="1">
                <a:latin typeface="Arial Black" panose="020B0A04020102020204" pitchFamily="34" charset="0"/>
              </a:rPr>
              <a:t>Teologi</a:t>
            </a:r>
            <a:r>
              <a:rPr lang="en-US" dirty="0">
                <a:latin typeface="Arial Black" panose="020B0A04020102020204" pitchFamily="34" charset="0"/>
              </a:rPr>
              <a:t> dan </a:t>
            </a:r>
            <a:r>
              <a:rPr lang="en-US" dirty="0" err="1">
                <a:latin typeface="Arial Black" panose="020B0A04020102020204" pitchFamily="34" charset="0"/>
              </a:rPr>
              <a:t>Ujian</a:t>
            </a:r>
            <a:r>
              <a:rPr lang="en-US" dirty="0">
                <a:latin typeface="Arial Black" panose="020B0A04020102020204" pitchFamily="34" charset="0"/>
              </a:rPr>
              <a:t> Negara.</a:t>
            </a:r>
            <a:endParaRPr lang="en-ID" dirty="0">
              <a:latin typeface="Arial Black" panose="020B0A04020102020204" pitchFamily="34" charset="0"/>
            </a:endParaRPr>
          </a:p>
          <a:p>
            <a:pPr marL="0" lvl="0" indent="0">
              <a:buNone/>
            </a:pPr>
            <a:endParaRPr lang="en-ID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416660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9D0464-27E1-4ABA-8B12-89DE612D3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4350"/>
            <a:ext cx="10515600" cy="5662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Dasar KMA No. 59 </a:t>
            </a:r>
            <a:r>
              <a:rPr lang="en-US" b="1" dirty="0" err="1"/>
              <a:t>Tahun</a:t>
            </a:r>
            <a:r>
              <a:rPr lang="en-US" b="1" dirty="0"/>
              <a:t> 2004 :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1.Undang-Undang  No. 20 </a:t>
            </a:r>
            <a:r>
              <a:rPr lang="en-US" dirty="0" err="1"/>
              <a:t>Tahun</a:t>
            </a:r>
            <a:r>
              <a:rPr lang="en-US" dirty="0"/>
              <a:t> 2003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Pendidikan Nasional.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No. 60 </a:t>
            </a:r>
            <a:r>
              <a:rPr lang="en-US" dirty="0" err="1"/>
              <a:t>Tahun</a:t>
            </a:r>
            <a:r>
              <a:rPr lang="en-US" dirty="0"/>
              <a:t> 1999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Tinggi.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3.Keputusan </a:t>
            </a:r>
            <a:r>
              <a:rPr lang="en-US" dirty="0" err="1"/>
              <a:t>Presiden</a:t>
            </a:r>
            <a:r>
              <a:rPr lang="en-US" dirty="0"/>
              <a:t> No. 19 </a:t>
            </a:r>
            <a:r>
              <a:rPr lang="en-US" dirty="0" err="1"/>
              <a:t>Tahun</a:t>
            </a:r>
            <a:r>
              <a:rPr lang="en-US" dirty="0"/>
              <a:t> 1999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Pendirian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Tinggi Agama (Kristen) </a:t>
            </a:r>
            <a:r>
              <a:rPr lang="en-US" dirty="0" err="1"/>
              <a:t>Protestan</a:t>
            </a:r>
            <a:r>
              <a:rPr lang="en-US" dirty="0"/>
              <a:t> negeri (STKPN).</a:t>
            </a:r>
            <a:endParaRPr lang="en-ID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Keputusan KMA 59 </a:t>
            </a:r>
            <a:r>
              <a:rPr lang="en-US" b="1" dirty="0" err="1"/>
              <a:t>Tahun</a:t>
            </a:r>
            <a:r>
              <a:rPr lang="en-US" b="1" dirty="0"/>
              <a:t> 2004 </a:t>
            </a:r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maksud</a:t>
            </a:r>
            <a:r>
              <a:rPr lang="en-US" b="1" dirty="0"/>
              <a:t> </a:t>
            </a:r>
            <a:r>
              <a:rPr lang="en-US" b="1" dirty="0" err="1"/>
              <a:t>yaitu</a:t>
            </a:r>
            <a:r>
              <a:rPr lang="en-US" b="1" dirty="0"/>
              <a:t> </a:t>
            </a:r>
            <a:r>
              <a:rPr lang="en-US" b="1" dirty="0" err="1"/>
              <a:t>bahwa</a:t>
            </a:r>
            <a:r>
              <a:rPr lang="en-US" b="1" dirty="0"/>
              <a:t> :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1.Program </a:t>
            </a:r>
            <a:r>
              <a:rPr lang="en-US" dirty="0" err="1"/>
              <a:t>Pasca</a:t>
            </a:r>
            <a:r>
              <a:rPr lang="en-US" dirty="0"/>
              <a:t> </a:t>
            </a:r>
            <a:r>
              <a:rPr lang="en-US" dirty="0" err="1"/>
              <a:t>sarjana</a:t>
            </a:r>
            <a:r>
              <a:rPr lang="en-US" dirty="0"/>
              <a:t> Stratum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yang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2.Teologi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Kristen.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3.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kesatuan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yang </a:t>
            </a:r>
            <a:r>
              <a:rPr lang="en-US" dirty="0" err="1"/>
              <a:t>diselenggarakan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4. Program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pada Stratum </a:t>
            </a:r>
            <a:r>
              <a:rPr lang="en-US" dirty="0" err="1"/>
              <a:t>Tiga</a:t>
            </a:r>
            <a:r>
              <a:rPr lang="en-US" dirty="0"/>
              <a:t> (S3)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yang </a:t>
            </a:r>
            <a:r>
              <a:rPr lang="en-US" dirty="0" err="1"/>
              <a:t>tercakup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611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EC37D1-3651-4867-A7FC-5BE500C71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8625"/>
            <a:ext cx="10515600" cy="5748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program </a:t>
            </a:r>
            <a:r>
              <a:rPr lang="en-US" dirty="0" err="1"/>
              <a:t>Pascasarjana</a:t>
            </a:r>
            <a:r>
              <a:rPr lang="en-US" dirty="0"/>
              <a:t> Stratum </a:t>
            </a:r>
            <a:r>
              <a:rPr lang="en-US" dirty="0" err="1"/>
              <a:t>Tiga</a:t>
            </a:r>
            <a:r>
              <a:rPr lang="en-US" dirty="0"/>
              <a:t> (S3) yang </a:t>
            </a:r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</a:t>
            </a:r>
            <a:r>
              <a:rPr lang="en-US" dirty="0" err="1"/>
              <a:t>perundang-undangan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oleh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 dan </a:t>
            </a:r>
            <a:r>
              <a:rPr lang="en-US" dirty="0" err="1"/>
              <a:t>masyarakat</a:t>
            </a:r>
            <a:r>
              <a:rPr lang="en-US" dirty="0"/>
              <a:t> Indonesia.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6. </a:t>
            </a:r>
            <a:r>
              <a:rPr lang="en-US" dirty="0" err="1"/>
              <a:t>Kurikulum</a:t>
            </a:r>
            <a:r>
              <a:rPr lang="en-US" dirty="0"/>
              <a:t> Pendidikan </a:t>
            </a:r>
            <a:r>
              <a:rPr lang="en-US" dirty="0" err="1"/>
              <a:t>Pascasarjana</a:t>
            </a:r>
            <a:r>
              <a:rPr lang="en-US" dirty="0"/>
              <a:t> Stratum </a:t>
            </a:r>
            <a:r>
              <a:rPr lang="en-US" dirty="0" err="1"/>
              <a:t>Tiga</a:t>
            </a:r>
            <a:r>
              <a:rPr lang="en-US" dirty="0"/>
              <a:t> (S3)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seperangkat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dan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dan </a:t>
            </a:r>
            <a:r>
              <a:rPr lang="en-US" dirty="0" err="1"/>
              <a:t>pelajaran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penyempaian</a:t>
            </a:r>
            <a:r>
              <a:rPr lang="en-US" dirty="0"/>
              <a:t> dan </a:t>
            </a:r>
            <a:r>
              <a:rPr lang="en-US" dirty="0" err="1"/>
              <a:t>penilaiannya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belajar-mengajar</a:t>
            </a:r>
            <a:r>
              <a:rPr lang="en-US" dirty="0"/>
              <a:t> pada program </a:t>
            </a:r>
            <a:r>
              <a:rPr lang="en-US" dirty="0" err="1"/>
              <a:t>Pascasarjana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7.Semester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16 </a:t>
            </a:r>
            <a:r>
              <a:rPr lang="en-US" dirty="0" err="1"/>
              <a:t>sampai</a:t>
            </a:r>
            <a:r>
              <a:rPr lang="en-US" dirty="0"/>
              <a:t> 18 kali </a:t>
            </a:r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terjadwal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,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iringannya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2 kali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(</a:t>
            </a:r>
            <a:r>
              <a:rPr lang="en-US" dirty="0" err="1"/>
              <a:t>Ujian</a:t>
            </a:r>
            <a:r>
              <a:rPr lang="en-US" dirty="0"/>
              <a:t> Tengah Semester dan </a:t>
            </a:r>
            <a:r>
              <a:rPr lang="en-US" dirty="0" err="1"/>
              <a:t>Akhir</a:t>
            </a:r>
            <a:r>
              <a:rPr lang="en-US" dirty="0"/>
              <a:t> Semester)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8.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Semester (SKS)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system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semester (</a:t>
            </a:r>
            <a:r>
              <a:rPr lang="en-US" dirty="0" err="1"/>
              <a:t>sks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,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dan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program.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9. </a:t>
            </a:r>
            <a:r>
              <a:rPr lang="en-US" dirty="0" err="1"/>
              <a:t>Satuan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semester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takaran</a:t>
            </a:r>
            <a:r>
              <a:rPr lang="en-US" dirty="0"/>
              <a:t> </a:t>
            </a:r>
            <a:r>
              <a:rPr lang="en-US" dirty="0" err="1"/>
              <a:t>penghargaan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semester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terjadwal</a:t>
            </a:r>
            <a:r>
              <a:rPr lang="en-US" dirty="0"/>
              <a:t> per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1-2 jam </a:t>
            </a:r>
            <a:r>
              <a:rPr lang="en-US" dirty="0" err="1"/>
              <a:t>perkuliahan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2 jam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terstruktur</a:t>
            </a:r>
            <a:r>
              <a:rPr lang="en-US" dirty="0"/>
              <a:t> dan </a:t>
            </a:r>
            <a:r>
              <a:rPr lang="en-US" dirty="0" err="1"/>
              <a:t>sekitar</a:t>
            </a:r>
            <a:r>
              <a:rPr lang="en-US" dirty="0"/>
              <a:t> 1-2 jam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145009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974BF5-DD41-4257-97C2-0C1A90E15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5788"/>
            <a:ext cx="10515600" cy="55911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10. </a:t>
            </a:r>
            <a:r>
              <a:rPr lang="en-US" dirty="0" err="1"/>
              <a:t>Ujian</a:t>
            </a:r>
            <a:r>
              <a:rPr lang="en-US" dirty="0"/>
              <a:t> Negara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disertasi</a:t>
            </a:r>
            <a:r>
              <a:rPr lang="en-US" dirty="0"/>
              <a:t> yang </a:t>
            </a:r>
            <a:r>
              <a:rPr lang="en-US" dirty="0" err="1"/>
              <a:t>diselenggarakan</a:t>
            </a:r>
            <a:r>
              <a:rPr lang="en-US" dirty="0"/>
              <a:t> oleh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penyelenggaraan</a:t>
            </a:r>
            <a:r>
              <a:rPr lang="en-US" dirty="0"/>
              <a:t> Program </a:t>
            </a:r>
            <a:r>
              <a:rPr lang="en-US" dirty="0" err="1"/>
              <a:t>Pascasarjana</a:t>
            </a:r>
            <a:r>
              <a:rPr lang="en-US" dirty="0"/>
              <a:t> Stratum </a:t>
            </a:r>
            <a:r>
              <a:rPr lang="en-US" dirty="0" err="1"/>
              <a:t>Tiga</a:t>
            </a:r>
            <a:r>
              <a:rPr lang="en-US" dirty="0"/>
              <a:t> (S3)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Panitia</a:t>
            </a:r>
            <a:r>
              <a:rPr lang="en-US" dirty="0"/>
              <a:t> Pusat </a:t>
            </a:r>
            <a:r>
              <a:rPr lang="en-US" dirty="0" err="1"/>
              <a:t>Ujian</a:t>
            </a:r>
            <a:r>
              <a:rPr lang="en-US" dirty="0"/>
              <a:t> Negara.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11.Sebidang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rumpun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.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rumpun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Biblika</a:t>
            </a:r>
            <a:r>
              <a:rPr lang="en-US" dirty="0"/>
              <a:t>, </a:t>
            </a:r>
            <a:r>
              <a:rPr lang="en-US" dirty="0" err="1"/>
              <a:t>Historika</a:t>
            </a:r>
            <a:r>
              <a:rPr lang="en-US" dirty="0"/>
              <a:t>. </a:t>
            </a:r>
            <a:r>
              <a:rPr lang="en-US" dirty="0" err="1"/>
              <a:t>Sistematika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12.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sebidang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sama-sama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rumpunnya</a:t>
            </a:r>
            <a:r>
              <a:rPr lang="en-US" dirty="0"/>
              <a:t>,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serumpun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Historika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Biblika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Sistematika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Praktika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13. Menteri </a:t>
            </a:r>
            <a:r>
              <a:rPr lang="en-US" dirty="0" err="1"/>
              <a:t>adalah</a:t>
            </a:r>
            <a:r>
              <a:rPr lang="en-US" dirty="0"/>
              <a:t> Menteri Agama republic Indonesia.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14.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Bimas</a:t>
            </a:r>
            <a:r>
              <a:rPr lang="en-US" dirty="0"/>
              <a:t> Kristen </a:t>
            </a:r>
            <a:r>
              <a:rPr lang="en-US" dirty="0" err="1"/>
              <a:t>Departemen</a:t>
            </a:r>
            <a:r>
              <a:rPr lang="en-US" dirty="0"/>
              <a:t> RI.</a:t>
            </a:r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39592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705646-D0D5-4A31-969A-144C6310D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"/>
            <a:ext cx="10515600" cy="5834063"/>
          </a:xfrm>
        </p:spPr>
        <p:txBody>
          <a:bodyPr>
            <a:normAutofit/>
          </a:bodyPr>
          <a:lstStyle/>
          <a:p>
            <a:r>
              <a:rPr lang="en-US" dirty="0" err="1"/>
              <a:t>Visi</a:t>
            </a:r>
            <a:r>
              <a:rPr lang="en-US" dirty="0"/>
              <a:t> dan </a:t>
            </a:r>
            <a:r>
              <a:rPr lang="en-US" dirty="0" err="1"/>
              <a:t>Misi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endParaRPr lang="en-ID" dirty="0"/>
          </a:p>
          <a:p>
            <a:r>
              <a:rPr lang="en-US" dirty="0" err="1"/>
              <a:t>Visi</a:t>
            </a:r>
            <a:endParaRPr lang="en-ID" dirty="0"/>
          </a:p>
          <a:p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,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, dan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berkualitas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 dan </a:t>
            </a:r>
            <a:r>
              <a:rPr lang="en-US" dirty="0" err="1"/>
              <a:t>masyarakat</a:t>
            </a:r>
            <a:r>
              <a:rPr lang="en-US" dirty="0"/>
              <a:t> Indonesia.</a:t>
            </a:r>
            <a:endParaRPr lang="en-ID" dirty="0"/>
          </a:p>
          <a:p>
            <a:r>
              <a:rPr lang="en-US" dirty="0" err="1"/>
              <a:t>Misi</a:t>
            </a:r>
            <a:r>
              <a:rPr lang="en-US" dirty="0"/>
              <a:t> </a:t>
            </a:r>
            <a:endParaRPr lang="en-ID" dirty="0"/>
          </a:p>
          <a:p>
            <a:r>
              <a:rPr lang="en-US" dirty="0"/>
              <a:t>1.Menyelenggarakan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yang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, </a:t>
            </a:r>
            <a:r>
              <a:rPr lang="en-US" dirty="0" err="1"/>
              <a:t>pendidik</a:t>
            </a:r>
            <a:r>
              <a:rPr lang="en-US" dirty="0"/>
              <a:t>, dan </a:t>
            </a:r>
            <a:r>
              <a:rPr lang="en-US" dirty="0" err="1"/>
              <a:t>ahli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.</a:t>
            </a:r>
            <a:endParaRPr lang="en-ID" dirty="0"/>
          </a:p>
          <a:p>
            <a:r>
              <a:rPr lang="en-US" dirty="0"/>
              <a:t>2. </a:t>
            </a:r>
            <a:r>
              <a:rPr lang="en-US" dirty="0" err="1"/>
              <a:t>Menyelenggarakan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Doktoral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:</a:t>
            </a:r>
            <a:endParaRPr lang="en-ID" dirty="0"/>
          </a:p>
          <a:p>
            <a:r>
              <a:rPr lang="en-US" dirty="0"/>
              <a:t>	a. </a:t>
            </a:r>
            <a:r>
              <a:rPr lang="en-US" dirty="0" err="1"/>
              <a:t>Mengintensifkan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dan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.</a:t>
            </a:r>
            <a:endParaRPr lang="en-ID" dirty="0"/>
          </a:p>
          <a:p>
            <a:r>
              <a:rPr lang="en-US" dirty="0"/>
              <a:t>b.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menyebarluaskan</a:t>
            </a:r>
            <a:r>
              <a:rPr lang="en-US" dirty="0"/>
              <a:t> </a:t>
            </a:r>
            <a:r>
              <a:rPr lang="en-US" dirty="0" err="1"/>
              <a:t>karya-karya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/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 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dan </a:t>
            </a:r>
            <a:r>
              <a:rPr lang="en-US" dirty="0" err="1"/>
              <a:t>pengembangan</a:t>
            </a:r>
            <a:r>
              <a:rPr lang="en-US" dirty="0"/>
              <a:t> di </a:t>
            </a:r>
            <a:r>
              <a:rPr lang="en-US" dirty="0" err="1"/>
              <a:t>tengah-tengah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 dan </a:t>
            </a:r>
            <a:r>
              <a:rPr lang="en-US" dirty="0" err="1"/>
              <a:t>masyarakat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470051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F1EDD4-A5CE-4CD3-805E-024371C3C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338"/>
            <a:ext cx="10515600" cy="5762625"/>
          </a:xfrm>
        </p:spPr>
        <p:txBody>
          <a:bodyPr>
            <a:normAutofit/>
          </a:bodyPr>
          <a:lstStyle/>
          <a:p>
            <a:r>
              <a:rPr lang="en-US" b="1" dirty="0" err="1"/>
              <a:t>Tujuan</a:t>
            </a:r>
            <a:r>
              <a:rPr lang="en-US" b="1" dirty="0"/>
              <a:t> Program </a:t>
            </a:r>
            <a:r>
              <a:rPr lang="en-US" b="1" dirty="0" err="1"/>
              <a:t>Doktor</a:t>
            </a:r>
            <a:r>
              <a:rPr lang="en-US" b="1" dirty="0"/>
              <a:t> </a:t>
            </a:r>
            <a:r>
              <a:rPr lang="en-US" b="1" dirty="0" err="1"/>
              <a:t>Teologi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:</a:t>
            </a:r>
            <a:endParaRPr lang="en-ID" dirty="0"/>
          </a:p>
          <a:p>
            <a:r>
              <a:rPr lang="en-US" dirty="0"/>
              <a:t>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:</a:t>
            </a:r>
            <a:endParaRPr lang="en-ID" dirty="0"/>
          </a:p>
          <a:p>
            <a:pPr lvl="0"/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, </a:t>
            </a:r>
            <a:r>
              <a:rPr lang="en-US" dirty="0" err="1"/>
              <a:t>memimpin</a:t>
            </a:r>
            <a:r>
              <a:rPr lang="en-US" dirty="0"/>
              <a:t> dan </a:t>
            </a:r>
            <a:r>
              <a:rPr lang="en-US" dirty="0" err="1"/>
              <a:t>mengembangkan</a:t>
            </a:r>
            <a:r>
              <a:rPr lang="en-US" dirty="0"/>
              <a:t> program Pendidikan </a:t>
            </a:r>
            <a:r>
              <a:rPr lang="en-US" dirty="0" err="1"/>
              <a:t>Teologi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interdisipliner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berkarya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keahliannya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pelayan</a:t>
            </a:r>
            <a:r>
              <a:rPr lang="en-US" dirty="0"/>
              <a:t> </a:t>
            </a:r>
            <a:r>
              <a:rPr lang="en-US" dirty="0" err="1"/>
              <a:t>gerejawi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wawasan</a:t>
            </a:r>
            <a:r>
              <a:rPr lang="en-US" dirty="0"/>
              <a:t> </a:t>
            </a:r>
            <a:r>
              <a:rPr lang="en-US" dirty="0" err="1"/>
              <a:t>ekumenis</a:t>
            </a:r>
            <a:r>
              <a:rPr lang="en-US" dirty="0"/>
              <a:t> dan </a:t>
            </a:r>
            <a:r>
              <a:rPr lang="en-US" dirty="0" err="1"/>
              <a:t>tanggap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masalah-masalah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 dan </a:t>
            </a:r>
            <a:r>
              <a:rPr lang="en-US" dirty="0" err="1"/>
              <a:t>masyarakat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menganalisis</a:t>
            </a:r>
            <a:r>
              <a:rPr lang="en-US" dirty="0"/>
              <a:t> dan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kegerejaan</a:t>
            </a:r>
            <a:r>
              <a:rPr lang="en-US" dirty="0"/>
              <a:t> dan </a:t>
            </a:r>
            <a:r>
              <a:rPr lang="en-US" dirty="0" err="1"/>
              <a:t>kemasyarakatan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876453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603851-C7C2-4521-B22B-6BCE83383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1488"/>
            <a:ext cx="10515600" cy="5705475"/>
          </a:xfrm>
        </p:spPr>
        <p:txBody>
          <a:bodyPr>
            <a:normAutofit/>
          </a:bodyPr>
          <a:lstStyle/>
          <a:p>
            <a:r>
              <a:rPr lang="en-US" dirty="0" err="1"/>
              <a:t>Profil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:</a:t>
            </a:r>
            <a:endParaRPr lang="en-ID" dirty="0"/>
          </a:p>
          <a:p>
            <a:pPr lvl="0"/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keilmuannya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Cakap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keilmuannya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Cakap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keilmuannya</a:t>
            </a:r>
            <a:endParaRPr lang="en-ID" dirty="0"/>
          </a:p>
          <a:p>
            <a:pPr lvl="0"/>
            <a:r>
              <a:rPr lang="en-US" dirty="0" err="1"/>
              <a:t>Cakap</a:t>
            </a:r>
            <a:r>
              <a:rPr lang="en-US" dirty="0"/>
              <a:t> </a:t>
            </a:r>
            <a:r>
              <a:rPr lang="en-US" dirty="0" err="1"/>
              <a:t>mendidik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keilmuannya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Cakap</a:t>
            </a:r>
            <a:r>
              <a:rPr lang="en-US" dirty="0"/>
              <a:t> </a:t>
            </a:r>
            <a:r>
              <a:rPr lang="en-US" dirty="0" err="1"/>
              <a:t>menyebarluaskan</a:t>
            </a:r>
            <a:r>
              <a:rPr lang="en-US" dirty="0"/>
              <a:t> </a:t>
            </a:r>
            <a:r>
              <a:rPr lang="en-US" dirty="0" err="1"/>
              <a:t>ilmunya</a:t>
            </a:r>
            <a:endParaRPr lang="en-ID" dirty="0"/>
          </a:p>
          <a:p>
            <a:pPr lvl="0"/>
            <a:r>
              <a:rPr lang="en-US" dirty="0" err="1"/>
              <a:t>Cakap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  <a:r>
              <a:rPr lang="en-US" dirty="0" err="1"/>
              <a:t>ilmunya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.</a:t>
            </a:r>
            <a:endParaRPr lang="en-ID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923636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6D0A73-E913-448F-9B17-01EC3345D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925"/>
            <a:ext cx="10515600" cy="5634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Beban dan Masa </a:t>
            </a:r>
            <a:r>
              <a:rPr lang="en-US" dirty="0" err="1"/>
              <a:t>Studi</a:t>
            </a:r>
            <a:r>
              <a:rPr lang="en-US" dirty="0"/>
              <a:t> </a:t>
            </a:r>
            <a:endParaRPr lang="en-ID" dirty="0"/>
          </a:p>
          <a:p>
            <a:pPr lvl="0"/>
            <a:r>
              <a:rPr lang="en-US" dirty="0"/>
              <a:t>Beban </a:t>
            </a:r>
            <a:r>
              <a:rPr lang="en-US" dirty="0" err="1"/>
              <a:t>studi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yang </a:t>
            </a:r>
            <a:r>
              <a:rPr lang="en-US" dirty="0" err="1"/>
              <a:t>berpendidikan</a:t>
            </a:r>
            <a:r>
              <a:rPr lang="en-US" dirty="0"/>
              <a:t> S2 </a:t>
            </a:r>
            <a:r>
              <a:rPr lang="en-US" dirty="0" err="1"/>
              <a:t>sebidang</a:t>
            </a:r>
            <a:r>
              <a:rPr lang="en-US" dirty="0"/>
              <a:t>, </a:t>
            </a:r>
            <a:r>
              <a:rPr lang="en-US" dirty="0" err="1"/>
              <a:t>sekurang-kurangnya</a:t>
            </a:r>
            <a:r>
              <a:rPr lang="en-US" dirty="0"/>
              <a:t> 42 (</a:t>
            </a:r>
            <a:r>
              <a:rPr lang="en-US" dirty="0" err="1"/>
              <a:t>empatpuluh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) </a:t>
            </a:r>
            <a:r>
              <a:rPr lang="en-US" dirty="0" err="1"/>
              <a:t>sks</a:t>
            </a:r>
            <a:r>
              <a:rPr lang="en-US" dirty="0"/>
              <a:t> dan </a:t>
            </a:r>
            <a:r>
              <a:rPr lang="en-US" dirty="0" err="1"/>
              <a:t>sebanyak-banyaknya</a:t>
            </a:r>
            <a:r>
              <a:rPr lang="en-US" dirty="0"/>
              <a:t> 50 (</a:t>
            </a:r>
            <a:r>
              <a:rPr lang="en-US" dirty="0" err="1"/>
              <a:t>limapuluh</a:t>
            </a:r>
            <a:r>
              <a:rPr lang="en-US" dirty="0"/>
              <a:t>) </a:t>
            </a:r>
            <a:r>
              <a:rPr lang="en-US" dirty="0" err="1"/>
              <a:t>sks</a:t>
            </a:r>
            <a:r>
              <a:rPr lang="en-US" dirty="0"/>
              <a:t>, yang </a:t>
            </a:r>
            <a:r>
              <a:rPr lang="en-US" dirty="0" err="1"/>
              <a:t>dijadwalkan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4 (</a:t>
            </a:r>
            <a:r>
              <a:rPr lang="en-US" dirty="0" err="1"/>
              <a:t>empat</a:t>
            </a:r>
            <a:r>
              <a:rPr lang="en-US" dirty="0"/>
              <a:t>) semester dan paling lama 10 (</a:t>
            </a:r>
            <a:r>
              <a:rPr lang="en-US" dirty="0" err="1"/>
              <a:t>sepuluh</a:t>
            </a:r>
            <a:r>
              <a:rPr lang="en-US" dirty="0"/>
              <a:t>) semester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disertasi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/>
              <a:t>Beban </a:t>
            </a:r>
            <a:r>
              <a:rPr lang="en-US" dirty="0" err="1"/>
              <a:t>studi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yang </a:t>
            </a:r>
            <a:r>
              <a:rPr lang="en-US" dirty="0" err="1"/>
              <a:t>berpendidikan</a:t>
            </a:r>
            <a:r>
              <a:rPr lang="en-US" dirty="0"/>
              <a:t> S2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sebidang</a:t>
            </a:r>
            <a:r>
              <a:rPr lang="en-US" dirty="0"/>
              <a:t> </a:t>
            </a:r>
            <a:r>
              <a:rPr lang="en-US" dirty="0" err="1"/>
              <a:t>sekurang-kurangnya</a:t>
            </a:r>
            <a:r>
              <a:rPr lang="en-US" dirty="0"/>
              <a:t> 80 (</a:t>
            </a:r>
            <a:r>
              <a:rPr lang="en-US" dirty="0" err="1"/>
              <a:t>delapan</a:t>
            </a:r>
            <a:r>
              <a:rPr lang="en-US" dirty="0"/>
              <a:t> </a:t>
            </a:r>
            <a:r>
              <a:rPr lang="en-US" dirty="0" err="1"/>
              <a:t>puluh</a:t>
            </a:r>
            <a:r>
              <a:rPr lang="en-US" dirty="0"/>
              <a:t>) </a:t>
            </a:r>
            <a:r>
              <a:rPr lang="en-US" dirty="0" err="1"/>
              <a:t>sks</a:t>
            </a:r>
            <a:r>
              <a:rPr lang="en-US" dirty="0"/>
              <a:t> </a:t>
            </a:r>
            <a:r>
              <a:rPr lang="en-US" dirty="0" err="1"/>
              <a:t>sebanyak-banyaknya</a:t>
            </a:r>
            <a:r>
              <a:rPr lang="en-US" dirty="0"/>
              <a:t> 94 (Sembilan </a:t>
            </a:r>
            <a:r>
              <a:rPr lang="en-US" dirty="0" err="1"/>
              <a:t>puluh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) </a:t>
            </a:r>
            <a:r>
              <a:rPr lang="en-US" dirty="0" err="1"/>
              <a:t>sks</a:t>
            </a:r>
            <a:r>
              <a:rPr lang="en-US" dirty="0"/>
              <a:t> yang </a:t>
            </a:r>
            <a:r>
              <a:rPr lang="en-US" dirty="0" err="1"/>
              <a:t>dijadwalkan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8 (</a:t>
            </a:r>
            <a:r>
              <a:rPr lang="en-US" dirty="0" err="1"/>
              <a:t>delapan</a:t>
            </a:r>
            <a:r>
              <a:rPr lang="en-US" dirty="0"/>
              <a:t>) semester dan paling lama 14 (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belas</a:t>
            </a:r>
            <a:r>
              <a:rPr lang="en-US" dirty="0"/>
              <a:t>) semester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disertasi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(</a:t>
            </a:r>
            <a:r>
              <a:rPr lang="en-US" dirty="0" err="1"/>
              <a:t>matrikulasi</a:t>
            </a:r>
            <a:r>
              <a:rPr lang="en-US" dirty="0"/>
              <a:t>)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S2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sebidang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38-44 </a:t>
            </a:r>
            <a:r>
              <a:rPr lang="en-US" dirty="0" err="1"/>
              <a:t>sks</a:t>
            </a:r>
            <a:r>
              <a:rPr lang="en-US" dirty="0"/>
              <a:t> </a:t>
            </a:r>
            <a:r>
              <a:rPr lang="en-US" dirty="0" err="1"/>
              <a:t>ditetapkan</a:t>
            </a:r>
            <a:r>
              <a:rPr lang="en-US" dirty="0"/>
              <a:t> oleh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penyelenggara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oleh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Bimas</a:t>
            </a:r>
            <a:r>
              <a:rPr lang="en-US" dirty="0"/>
              <a:t> Kristen </a:t>
            </a:r>
            <a:r>
              <a:rPr lang="en-US" dirty="0" err="1"/>
              <a:t>Departemen</a:t>
            </a:r>
            <a:r>
              <a:rPr lang="en-US" dirty="0"/>
              <a:t> Agama.</a:t>
            </a:r>
            <a:endParaRPr lang="en-ID" dirty="0"/>
          </a:p>
          <a:p>
            <a:pPr lvl="0"/>
            <a:r>
              <a:rPr lang="en-US" dirty="0" err="1"/>
              <a:t>Rincian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dan </a:t>
            </a:r>
            <a:r>
              <a:rPr lang="en-US" dirty="0" err="1"/>
              <a:t>panduan</a:t>
            </a:r>
            <a:r>
              <a:rPr lang="en-US" dirty="0"/>
              <a:t> </a:t>
            </a:r>
            <a:r>
              <a:rPr lang="en-US" dirty="0" err="1"/>
              <a:t>penyususnan</a:t>
            </a:r>
            <a:r>
              <a:rPr lang="en-US" dirty="0"/>
              <a:t> </a:t>
            </a:r>
            <a:r>
              <a:rPr lang="en-US" dirty="0" err="1"/>
              <a:t>mata-mata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/>
              <a:t> oleh </a:t>
            </a:r>
            <a:r>
              <a:rPr lang="en-US" dirty="0" err="1"/>
              <a:t>Perguruan</a:t>
            </a:r>
            <a:r>
              <a:rPr lang="en-US" dirty="0"/>
              <a:t> Tinggi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penyelenggara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Bimas</a:t>
            </a:r>
            <a:r>
              <a:rPr lang="en-US" dirty="0"/>
              <a:t> Kristen </a:t>
            </a:r>
            <a:r>
              <a:rPr lang="en-US" dirty="0" err="1"/>
              <a:t>Departemen</a:t>
            </a:r>
            <a:r>
              <a:rPr lang="en-US" dirty="0"/>
              <a:t> Agama.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522135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326CE9-F06C-4723-8709-1FEE1B5C3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463"/>
            <a:ext cx="10515600" cy="5905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Kurikulum</a:t>
            </a:r>
            <a:r>
              <a:rPr lang="en-US" dirty="0"/>
              <a:t> :</a:t>
            </a:r>
            <a:endParaRPr lang="en-ID" dirty="0"/>
          </a:p>
          <a:p>
            <a:r>
              <a:rPr lang="en-US" b="1" dirty="0"/>
              <a:t>1</a:t>
            </a:r>
            <a:r>
              <a:rPr lang="en-US" dirty="0"/>
              <a:t>.Kerangka </a:t>
            </a:r>
            <a:r>
              <a:rPr lang="en-US" dirty="0" err="1"/>
              <a:t>Kurikulum</a:t>
            </a:r>
            <a:r>
              <a:rPr lang="en-US" dirty="0"/>
              <a:t> Program </a:t>
            </a:r>
            <a:r>
              <a:rPr lang="en-US" dirty="0" err="1"/>
              <a:t>Pascasarjana</a:t>
            </a:r>
            <a:r>
              <a:rPr lang="en-US" dirty="0"/>
              <a:t> Stratum </a:t>
            </a:r>
            <a:r>
              <a:rPr lang="en-US" dirty="0" err="1"/>
              <a:t>Tiga</a:t>
            </a:r>
            <a:r>
              <a:rPr lang="en-US" dirty="0"/>
              <a:t> (S3)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</a:t>
            </a:r>
            <a:endParaRPr lang="en-ID" dirty="0"/>
          </a:p>
          <a:p>
            <a:pPr marL="0" indent="0">
              <a:buNone/>
            </a:pPr>
            <a:r>
              <a:rPr lang="en-US" b="1" dirty="0" err="1"/>
              <a:t>a.Untuk</a:t>
            </a:r>
            <a:r>
              <a:rPr lang="en-US" b="1" dirty="0"/>
              <a:t> yang </a:t>
            </a:r>
            <a:r>
              <a:rPr lang="en-US" b="1" dirty="0" err="1"/>
              <a:t>sebidang</a:t>
            </a:r>
            <a:r>
              <a:rPr lang="en-US" b="1" dirty="0"/>
              <a:t> 42-50 SKS </a:t>
            </a:r>
            <a:r>
              <a:rPr lang="en-US" b="1" dirty="0" err="1"/>
              <a:t>terdiri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: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Kurikulum</a:t>
            </a:r>
            <a:r>
              <a:rPr lang="en-US" dirty="0"/>
              <a:t> Inti (</a:t>
            </a:r>
            <a:r>
              <a:rPr lang="en-US" dirty="0" err="1"/>
              <a:t>bersama</a:t>
            </a:r>
            <a:r>
              <a:rPr lang="en-US" dirty="0"/>
              <a:t>)….6 SKS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: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    a).</a:t>
            </a:r>
            <a:r>
              <a:rPr lang="en-US" dirty="0" err="1"/>
              <a:t>Colloqium</a:t>
            </a:r>
            <a:r>
              <a:rPr lang="en-US" dirty="0"/>
              <a:t> (</a:t>
            </a:r>
            <a:r>
              <a:rPr lang="en-US" dirty="0" err="1"/>
              <a:t>Percakapan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Biblika</a:t>
            </a:r>
            <a:r>
              <a:rPr lang="en-US" dirty="0"/>
              <a:t> </a:t>
            </a:r>
            <a:r>
              <a:rPr lang="en-US" dirty="0" err="1"/>
              <a:t>mutakhir</a:t>
            </a:r>
            <a:r>
              <a:rPr lang="en-US" dirty="0"/>
              <a:t>)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    b). </a:t>
            </a:r>
            <a:r>
              <a:rPr lang="en-US" dirty="0" err="1"/>
              <a:t>Colloqium</a:t>
            </a:r>
            <a:r>
              <a:rPr lang="en-US" dirty="0"/>
              <a:t> Theologicum (</a:t>
            </a:r>
            <a:r>
              <a:rPr lang="en-US" dirty="0" err="1"/>
              <a:t>Percakapan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)     </a:t>
            </a:r>
          </a:p>
          <a:p>
            <a:pPr marL="0" indent="0">
              <a:buNone/>
            </a:pPr>
            <a:r>
              <a:rPr lang="en-US" dirty="0"/>
              <a:t>    c). </a:t>
            </a:r>
            <a:r>
              <a:rPr lang="en-US" dirty="0" err="1"/>
              <a:t>Colloqium</a:t>
            </a:r>
            <a:r>
              <a:rPr lang="en-US" dirty="0"/>
              <a:t> </a:t>
            </a:r>
            <a:r>
              <a:rPr lang="en-US" dirty="0" err="1"/>
              <a:t>Didacticum</a:t>
            </a:r>
            <a:r>
              <a:rPr lang="en-US" dirty="0"/>
              <a:t> (</a:t>
            </a:r>
            <a:r>
              <a:rPr lang="en-US" dirty="0" err="1"/>
              <a:t>Percakapan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Kependidikan</a:t>
            </a:r>
            <a:r>
              <a:rPr lang="en-US" dirty="0"/>
              <a:t>).</a:t>
            </a:r>
            <a:endParaRPr lang="en-ID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2.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16-24 SKS</a:t>
            </a:r>
            <a:endParaRPr lang="en-ID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074271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8C71CA-00D2-410A-97FF-2C68D6BFD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4350"/>
            <a:ext cx="10515600" cy="5662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3. </a:t>
            </a:r>
            <a:r>
              <a:rPr lang="en-US" dirty="0" err="1"/>
              <a:t>Penelitian</a:t>
            </a:r>
            <a:r>
              <a:rPr lang="en-US" dirty="0"/>
              <a:t> dan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disertasi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) 20 SKS</a:t>
            </a:r>
            <a:endParaRPr lang="en-ID" dirty="0"/>
          </a:p>
          <a:p>
            <a:pPr marL="0" indent="0">
              <a:buNone/>
            </a:pPr>
            <a:r>
              <a:rPr lang="en-US" b="1" dirty="0"/>
              <a:t>  b. </a:t>
            </a:r>
            <a:r>
              <a:rPr lang="en-US" b="1" dirty="0" err="1"/>
              <a:t>Untuk</a:t>
            </a:r>
            <a:r>
              <a:rPr lang="en-US" b="1" dirty="0"/>
              <a:t> yang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sebidang</a:t>
            </a:r>
            <a:r>
              <a:rPr lang="en-US" b="1" dirty="0"/>
              <a:t> 80-94 SKS </a:t>
            </a:r>
            <a:r>
              <a:rPr lang="en-US" b="1" dirty="0" err="1"/>
              <a:t>terdiri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: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      1.Kurikulum </a:t>
            </a:r>
            <a:r>
              <a:rPr lang="en-US" dirty="0" err="1"/>
              <a:t>Matrikulasi</a:t>
            </a:r>
            <a:r>
              <a:rPr lang="en-US" dirty="0"/>
              <a:t>……………………………………. 38 ----44 SKS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      2. </a:t>
            </a:r>
            <a:r>
              <a:rPr lang="en-US" dirty="0" err="1"/>
              <a:t>Kurikulum</a:t>
            </a:r>
            <a:r>
              <a:rPr lang="en-US" dirty="0"/>
              <a:t> Inti …………………………………………….   6 SKS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      3. </a:t>
            </a:r>
            <a:r>
              <a:rPr lang="en-US" dirty="0" err="1"/>
              <a:t>Kurikulum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………………………………… 16 SKS</a:t>
            </a:r>
            <a:endParaRPr lang="en-ID" dirty="0"/>
          </a:p>
          <a:p>
            <a:pPr marL="0" indent="0">
              <a:buNone/>
            </a:pPr>
            <a:r>
              <a:rPr lang="en-US" dirty="0"/>
              <a:t>      4. </a:t>
            </a:r>
            <a:r>
              <a:rPr lang="en-US" dirty="0" err="1"/>
              <a:t>Penelitian</a:t>
            </a:r>
            <a:r>
              <a:rPr lang="en-US" dirty="0"/>
              <a:t> dan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disertasi</a:t>
            </a:r>
            <a:r>
              <a:rPr lang="en-US" dirty="0"/>
              <a:t> (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)…. 20 SKS</a:t>
            </a:r>
            <a:endParaRPr lang="en-ID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476033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811FDE-3370-431D-9B66-4C025AEA1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0075"/>
            <a:ext cx="10515600" cy="5576888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2.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 Inti (</a:t>
            </a:r>
            <a:r>
              <a:rPr lang="en-US" dirty="0" err="1"/>
              <a:t>bersama</a:t>
            </a:r>
            <a:r>
              <a:rPr lang="en-US" dirty="0"/>
              <a:t>)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Colloqium</a:t>
            </a:r>
            <a:r>
              <a:rPr lang="en-US" dirty="0"/>
              <a:t> Biblicum, </a:t>
            </a:r>
            <a:r>
              <a:rPr lang="en-US" dirty="0" err="1"/>
              <a:t>Colloqium</a:t>
            </a:r>
            <a:r>
              <a:rPr lang="en-US" dirty="0"/>
              <a:t> Theologicum dan Colloquium </a:t>
            </a:r>
            <a:r>
              <a:rPr lang="en-US" dirty="0" err="1"/>
              <a:t>Didacticum</a:t>
            </a:r>
            <a:r>
              <a:rPr lang="en-US" dirty="0"/>
              <a:t>.</a:t>
            </a:r>
            <a:endParaRPr lang="en-ID" dirty="0"/>
          </a:p>
          <a:p>
            <a:r>
              <a:rPr lang="en-US" b="1" dirty="0"/>
              <a:t>3.</a:t>
            </a:r>
            <a:r>
              <a:rPr lang="en-US" dirty="0"/>
              <a:t> </a:t>
            </a:r>
            <a:r>
              <a:rPr lang="en-US" dirty="0" err="1"/>
              <a:t>Rincian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, </a:t>
            </a:r>
            <a:r>
              <a:rPr lang="en-US" dirty="0" err="1"/>
              <a:t>disusun</a:t>
            </a:r>
            <a:r>
              <a:rPr lang="en-US" dirty="0"/>
              <a:t> oleh </a:t>
            </a:r>
            <a:r>
              <a:rPr lang="en-US" dirty="0" err="1"/>
              <a:t>penyelenggara</a:t>
            </a:r>
            <a:r>
              <a:rPr lang="en-US" dirty="0"/>
              <a:t> program stratum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Bimas</a:t>
            </a:r>
            <a:r>
              <a:rPr lang="en-US" dirty="0"/>
              <a:t> Kristen </a:t>
            </a:r>
            <a:r>
              <a:rPr lang="en-US" dirty="0" err="1"/>
              <a:t>Departemen</a:t>
            </a:r>
            <a:r>
              <a:rPr lang="en-US" dirty="0"/>
              <a:t> Agama.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510894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133B65-AFF4-49B6-B87D-947D5FAA7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775"/>
            <a:ext cx="10515600" cy="5691188"/>
          </a:xfrm>
        </p:spPr>
        <p:txBody>
          <a:bodyPr>
            <a:normAutofit/>
          </a:bodyPr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:</a:t>
            </a:r>
            <a:endParaRPr lang="en-ID" dirty="0"/>
          </a:p>
          <a:p>
            <a:pPr lvl="0"/>
            <a:r>
              <a:rPr lang="en-US" dirty="0" err="1"/>
              <a:t>Perkuliahan</a:t>
            </a:r>
            <a:endParaRPr lang="en-ID" dirty="0"/>
          </a:p>
          <a:p>
            <a:pPr lvl="0"/>
            <a:r>
              <a:rPr lang="en-US" dirty="0"/>
              <a:t>Seminar dan </a:t>
            </a:r>
            <a:r>
              <a:rPr lang="en-US" dirty="0" err="1"/>
              <a:t>lokakarya</a:t>
            </a:r>
            <a:endParaRPr lang="en-ID" dirty="0"/>
          </a:p>
          <a:p>
            <a:pPr lvl="0"/>
            <a:r>
              <a:rPr lang="en-US" dirty="0" err="1"/>
              <a:t>Colloqium</a:t>
            </a:r>
            <a:r>
              <a:rPr lang="en-US" dirty="0"/>
              <a:t> (</a:t>
            </a:r>
            <a:r>
              <a:rPr lang="en-US" dirty="0" err="1"/>
              <a:t>Kolokium</a:t>
            </a:r>
            <a:r>
              <a:rPr lang="en-US" dirty="0"/>
              <a:t>)</a:t>
            </a:r>
            <a:endParaRPr lang="en-ID" dirty="0"/>
          </a:p>
          <a:p>
            <a:pPr lvl="0"/>
            <a:r>
              <a:rPr lang="en-US" dirty="0" err="1"/>
              <a:t>Penelitian</a:t>
            </a:r>
            <a:endParaRPr lang="en-ID" dirty="0"/>
          </a:p>
          <a:p>
            <a:pPr lvl="0"/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Mandiri</a:t>
            </a:r>
            <a:endParaRPr lang="en-ID" dirty="0"/>
          </a:p>
          <a:p>
            <a:pPr lvl="0"/>
            <a:r>
              <a:rPr lang="en-US" dirty="0" err="1"/>
              <a:t>Asistensi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endParaRPr lang="en-ID" dirty="0"/>
          </a:p>
          <a:p>
            <a:pPr lvl="0"/>
            <a:r>
              <a:rPr lang="en-US" dirty="0" err="1"/>
              <a:t>Bimbingan</a:t>
            </a:r>
            <a:r>
              <a:rPr lang="en-US" dirty="0"/>
              <a:t>/</a:t>
            </a:r>
            <a:r>
              <a:rPr lang="en-US" dirty="0" err="1"/>
              <a:t>konsultasi</a:t>
            </a:r>
            <a:r>
              <a:rPr lang="en-US" dirty="0"/>
              <a:t>/Tutorial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415314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373B24-7493-4D70-A531-6C578563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>
            <a:normAutofit/>
          </a:bodyPr>
          <a:lstStyle/>
          <a:p>
            <a:r>
              <a:rPr lang="en-US" dirty="0"/>
              <a:t>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diarahkan</a:t>
            </a:r>
            <a:r>
              <a:rPr lang="en-US" dirty="0"/>
              <a:t> pada :</a:t>
            </a:r>
            <a:endParaRPr lang="en-ID" dirty="0"/>
          </a:p>
          <a:p>
            <a:r>
              <a:rPr lang="en-US" dirty="0"/>
              <a:t>1.Penguasaan </a:t>
            </a:r>
            <a:r>
              <a:rPr lang="en-US" dirty="0" err="1"/>
              <a:t>pengetahuan</a:t>
            </a:r>
            <a:r>
              <a:rPr lang="en-US" dirty="0"/>
              <a:t> pada </a:t>
            </a:r>
            <a:r>
              <a:rPr lang="en-US" dirty="0" err="1"/>
              <a:t>tatanan</a:t>
            </a:r>
            <a:r>
              <a:rPr lang="en-US" dirty="0"/>
              <a:t> </a:t>
            </a:r>
            <a:r>
              <a:rPr lang="en-US" dirty="0" err="1"/>
              <a:t>filosofis</a:t>
            </a:r>
            <a:r>
              <a:rPr lang="en-US" dirty="0"/>
              <a:t>, </a:t>
            </a:r>
            <a:r>
              <a:rPr lang="en-US" dirty="0" err="1"/>
              <a:t>metodologi</a:t>
            </a:r>
            <a:r>
              <a:rPr lang="en-US" dirty="0"/>
              <a:t>, </a:t>
            </a:r>
            <a:r>
              <a:rPr lang="en-US" dirty="0" err="1"/>
              <a:t>teknis</a:t>
            </a:r>
            <a:r>
              <a:rPr lang="en-US" dirty="0"/>
              <a:t>/</a:t>
            </a:r>
            <a:r>
              <a:rPr lang="en-US" dirty="0" err="1"/>
              <a:t>teologis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dan </a:t>
            </a:r>
            <a:r>
              <a:rPr lang="en-US" dirty="0" err="1"/>
              <a:t>praktis</a:t>
            </a:r>
            <a:endParaRPr lang="en-ID" dirty="0"/>
          </a:p>
          <a:p>
            <a:r>
              <a:rPr lang="en-US" dirty="0"/>
              <a:t>2.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kemadirian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konsisten</a:t>
            </a:r>
            <a:endParaRPr lang="en-ID" dirty="0"/>
          </a:p>
          <a:p>
            <a:r>
              <a:rPr lang="en-US" dirty="0"/>
              <a:t>3. </a:t>
            </a:r>
            <a:r>
              <a:rPr lang="en-US" dirty="0" err="1"/>
              <a:t>Kematangan</a:t>
            </a:r>
            <a:r>
              <a:rPr lang="en-US" dirty="0"/>
              <a:t> </a:t>
            </a:r>
            <a:r>
              <a:rPr lang="en-US" dirty="0" err="1"/>
              <a:t>intelektual</a:t>
            </a:r>
            <a:endParaRPr lang="en-ID" dirty="0"/>
          </a:p>
          <a:p>
            <a:r>
              <a:rPr lang="en-US" dirty="0"/>
              <a:t>4. </a:t>
            </a:r>
            <a:r>
              <a:rPr lang="en-US" dirty="0" err="1"/>
              <a:t>Ketajaman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tangkap</a:t>
            </a:r>
            <a:r>
              <a:rPr lang="en-US" dirty="0"/>
              <a:t>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mutakhir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, </a:t>
            </a:r>
            <a:r>
              <a:rPr lang="en-US" dirty="0" err="1"/>
              <a:t>masyarakat</a:t>
            </a:r>
            <a:r>
              <a:rPr lang="en-US" dirty="0"/>
              <a:t> dan dunia.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536011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BAC7F4-3B6F-4CEA-BC99-8D091499F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3588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Dosen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 (S3) :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57FC10-4E3D-45EF-9571-E859ECDB2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8738"/>
            <a:ext cx="10515600" cy="4848225"/>
          </a:xfrm>
        </p:spPr>
        <p:txBody>
          <a:bodyPr>
            <a:normAutofit/>
          </a:bodyPr>
          <a:lstStyle/>
          <a:p>
            <a:pPr lvl="0"/>
            <a:r>
              <a:rPr lang="en-US" dirty="0" err="1"/>
              <a:t>Bergelar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akademik</a:t>
            </a:r>
            <a:endParaRPr lang="en-ID" dirty="0"/>
          </a:p>
          <a:p>
            <a:pPr lvl="0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berpengalaman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di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minimal 3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sesudah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dan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 </a:t>
            </a:r>
            <a:r>
              <a:rPr lang="en-US" dirty="0" err="1"/>
              <a:t>pendamping</a:t>
            </a:r>
            <a:r>
              <a:rPr lang="en-US" dirty="0"/>
              <a:t> dan </a:t>
            </a:r>
            <a:r>
              <a:rPr lang="en-US" dirty="0" err="1"/>
              <a:t>anggota</a:t>
            </a:r>
            <a:r>
              <a:rPr lang="en-US" dirty="0"/>
              <a:t> Tim </a:t>
            </a:r>
            <a:r>
              <a:rPr lang="en-US" dirty="0" err="1"/>
              <a:t>Pembimbing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 </a:t>
            </a:r>
            <a:r>
              <a:rPr lang="en-US" dirty="0" err="1"/>
              <a:t>pendamping</a:t>
            </a:r>
            <a:r>
              <a:rPr lang="en-US" dirty="0"/>
              <a:t> </a:t>
            </a:r>
            <a:r>
              <a:rPr lang="en-US" dirty="0" err="1"/>
              <a:t>berpengalaman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di </a:t>
            </a:r>
            <a:r>
              <a:rPr lang="en-US" dirty="0" err="1"/>
              <a:t>Perguruan</a:t>
            </a:r>
            <a:r>
              <a:rPr lang="en-US" dirty="0"/>
              <a:t> Tinggi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lulus </a:t>
            </a:r>
            <a:r>
              <a:rPr lang="en-US" dirty="0" err="1"/>
              <a:t>dari</a:t>
            </a:r>
            <a:r>
              <a:rPr lang="en-US" dirty="0"/>
              <a:t> Program </a:t>
            </a:r>
            <a:r>
              <a:rPr lang="en-US" dirty="0" err="1"/>
              <a:t>Doktor</a:t>
            </a:r>
            <a:r>
              <a:rPr lang="en-US" dirty="0"/>
              <a:t>.</a:t>
            </a:r>
            <a:endParaRPr lang="en-ID" dirty="0"/>
          </a:p>
          <a:p>
            <a:pPr lvl="0"/>
            <a:r>
              <a:rPr lang="en-US" dirty="0" err="1"/>
              <a:t>Kepangkatan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minimal LEKTOR (yang </a:t>
            </a:r>
            <a:r>
              <a:rPr lang="en-US" dirty="0" err="1"/>
              <a:t>diatur</a:t>
            </a:r>
            <a:r>
              <a:rPr lang="en-US" dirty="0"/>
              <a:t> oleh </a:t>
            </a:r>
            <a:r>
              <a:rPr lang="en-US" dirty="0" err="1"/>
              <a:t>Departemen</a:t>
            </a:r>
            <a:r>
              <a:rPr lang="en-US" dirty="0"/>
              <a:t> Agama RI).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369774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723C65-24CA-4F57-B421-E626AC83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9288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Ujian</a:t>
            </a:r>
            <a:r>
              <a:rPr lang="en-US" dirty="0"/>
              <a:t> Negara :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4245A1-962D-4EC5-A1AA-8863DEE5B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438"/>
            <a:ext cx="10515600" cy="4962525"/>
          </a:xfrm>
        </p:spPr>
        <p:txBody>
          <a:bodyPr/>
          <a:lstStyle/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Negara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lulus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komprehensif</a:t>
            </a:r>
            <a:r>
              <a:rPr lang="en-US" dirty="0"/>
              <a:t> dan seminar proposal.</a:t>
            </a:r>
            <a:endParaRPr lang="en-ID" dirty="0"/>
          </a:p>
          <a:p>
            <a:pPr lvl="0"/>
            <a:r>
              <a:rPr lang="en-US" dirty="0"/>
              <a:t>Tata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Negara </a:t>
            </a:r>
            <a:r>
              <a:rPr lang="en-US" dirty="0" err="1"/>
              <a:t>diatur</a:t>
            </a:r>
            <a:r>
              <a:rPr lang="en-US" dirty="0"/>
              <a:t> oleh </a:t>
            </a:r>
            <a:r>
              <a:rPr lang="en-US" dirty="0" err="1"/>
              <a:t>Perguruan</a:t>
            </a:r>
            <a:r>
              <a:rPr lang="en-US" dirty="0"/>
              <a:t> Tinggi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Penyelenggara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Bimbingan</a:t>
            </a:r>
            <a:r>
              <a:rPr lang="en-US" dirty="0"/>
              <a:t> Masyarakat Kristen </a:t>
            </a:r>
            <a:r>
              <a:rPr lang="en-US" dirty="0" err="1"/>
              <a:t>Departemen</a:t>
            </a:r>
            <a:r>
              <a:rPr lang="en-US" dirty="0"/>
              <a:t> Agama RI.</a:t>
            </a:r>
            <a:endParaRPr lang="en-ID" dirty="0"/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Negara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NIDA (</a:t>
            </a:r>
            <a:r>
              <a:rPr lang="en-US" dirty="0" err="1"/>
              <a:t>Nomor</a:t>
            </a:r>
            <a:r>
              <a:rPr lang="en-US" dirty="0"/>
              <a:t> </a:t>
            </a:r>
            <a:r>
              <a:rPr lang="en-US" dirty="0" err="1"/>
              <a:t>Induk</a:t>
            </a:r>
            <a:r>
              <a:rPr lang="en-US" dirty="0"/>
              <a:t> </a:t>
            </a:r>
            <a:r>
              <a:rPr lang="en-US" dirty="0" err="1"/>
              <a:t>Departemen</a:t>
            </a:r>
            <a:r>
              <a:rPr lang="en-US" dirty="0"/>
              <a:t> Agama ).</a:t>
            </a: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206063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AAC053-FF5A-46B8-B030-25632249D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Ijazah dan </a:t>
            </a:r>
            <a:r>
              <a:rPr lang="en-US" dirty="0" err="1"/>
              <a:t>Gelar</a:t>
            </a:r>
            <a:r>
              <a:rPr lang="en-US" dirty="0"/>
              <a:t> :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09E4EB-4CA1-4DB0-8015-D128D786A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lulus </a:t>
            </a:r>
            <a:r>
              <a:rPr lang="en-US" dirty="0" err="1"/>
              <a:t>ujian</a:t>
            </a:r>
            <a:r>
              <a:rPr lang="en-US" dirty="0"/>
              <a:t> Negara </a:t>
            </a:r>
            <a:r>
              <a:rPr lang="en-US" dirty="0" err="1"/>
              <a:t>berhak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Ijazah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</a:t>
            </a:r>
            <a:r>
              <a:rPr lang="en-US" dirty="0" err="1"/>
              <a:t>Doktor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(Dr).</a:t>
            </a:r>
            <a:endParaRPr lang="en-ID" dirty="0"/>
          </a:p>
          <a:p>
            <a:pPr lvl="0"/>
            <a:r>
              <a:rPr lang="en-US" dirty="0"/>
              <a:t>Ijazah </a:t>
            </a:r>
            <a:r>
              <a:rPr lang="en-US" dirty="0" err="1"/>
              <a:t>ditandatangani</a:t>
            </a:r>
            <a:r>
              <a:rPr lang="en-US" dirty="0"/>
              <a:t> oleh </a:t>
            </a:r>
            <a:r>
              <a:rPr lang="en-US" dirty="0" err="1"/>
              <a:t>Panitia</a:t>
            </a:r>
            <a:r>
              <a:rPr lang="en-US" dirty="0"/>
              <a:t> Pusat </a:t>
            </a:r>
            <a:r>
              <a:rPr lang="en-US" dirty="0" err="1"/>
              <a:t>Ujian</a:t>
            </a:r>
            <a:r>
              <a:rPr lang="en-US" dirty="0"/>
              <a:t> Negara, </a:t>
            </a:r>
            <a:r>
              <a:rPr lang="en-US" dirty="0" err="1"/>
              <a:t>Pimpinan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Tinggi </a:t>
            </a:r>
            <a:r>
              <a:rPr lang="en-US" dirty="0" err="1"/>
              <a:t>Teologi</a:t>
            </a:r>
            <a:r>
              <a:rPr lang="en-US" dirty="0"/>
              <a:t> dan </a:t>
            </a:r>
            <a:r>
              <a:rPr lang="en-US" dirty="0" err="1"/>
              <a:t>ditandasahkan</a:t>
            </a:r>
            <a:r>
              <a:rPr lang="en-US" dirty="0"/>
              <a:t> oleh </a:t>
            </a:r>
            <a:r>
              <a:rPr lang="en-US" dirty="0" err="1"/>
              <a:t>Direktur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</a:t>
            </a:r>
            <a:r>
              <a:rPr lang="en-US" dirty="0" err="1"/>
              <a:t>Bimas</a:t>
            </a:r>
            <a:r>
              <a:rPr lang="en-US" dirty="0"/>
              <a:t> Kristen </a:t>
            </a:r>
            <a:r>
              <a:rPr lang="en-US" dirty="0" err="1"/>
              <a:t>Departemen</a:t>
            </a:r>
            <a:r>
              <a:rPr lang="en-US" dirty="0"/>
              <a:t> Agama RI.</a:t>
            </a:r>
            <a:endParaRPr lang="en-ID" dirty="0"/>
          </a:p>
          <a:p>
            <a:r>
              <a:rPr lang="en-US" dirty="0"/>
              <a:t>Ijazah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kewenangan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setaraf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ijazah </a:t>
            </a:r>
            <a:r>
              <a:rPr lang="en-US" dirty="0" err="1"/>
              <a:t>Perguruan</a:t>
            </a:r>
            <a:r>
              <a:rPr lang="en-US" dirty="0"/>
              <a:t> Tinggi Negeri.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950778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2C43CC-34B8-4716-B4DE-E7ED31E9E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CC442F-74F9-4B81-BAB4-A99E4B4A5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88799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738E7E-7369-4C00-BBCC-90655709E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FA2EC18-4928-4DE6-A8FA-B40A1E121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257011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8CC2D9-2381-4721-B0F9-B8E84656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AF8A2A-030F-4CCF-B193-BEBA955F5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17639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36D87A-E8ED-4257-8FC8-A00368B8B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71CC0E-AD6B-470C-8AA2-1C1D8D2C9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09015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C93146-62CB-4BD8-90E2-03F90DB3F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BF062B0-247E-46F1-8A05-D1725198E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32393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440101-9123-4077-AFD9-9BFEAE18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A5396B4-28D6-410D-AD4D-1A071C849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30585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E4A610-DA39-4FF3-86FA-F11546D4F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9112AA-12F7-4F56-A383-7F8577B35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88777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277</TotalTime>
  <Words>5245</Words>
  <Application>Microsoft Office PowerPoint</Application>
  <PresentationFormat>Custom</PresentationFormat>
  <Paragraphs>406</Paragraphs>
  <Slides>87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Facet</vt:lpstr>
      <vt:lpstr>SISTIM PENDIDIKAN NASIONAL</vt:lpstr>
      <vt:lpstr>UNDANG-UNDANG NO. 20 TH 2003  TENTANG SISTEM PENDIDIKAN NASIONAL</vt:lpstr>
      <vt:lpstr>PowerPoint Presentation</vt:lpstr>
      <vt:lpstr>Berbicara mengenai Sistem Pendidikan Nasional:</vt:lpstr>
      <vt:lpstr>PowerPoint Presentation</vt:lpstr>
      <vt:lpstr>PowerPoint Presentation</vt:lpstr>
      <vt:lpstr>PENTINGNYA MEMAHAMI   Undang-Undang No. 20 TH 2003  Sistem Pendidikan Nasional. </vt:lpstr>
      <vt:lpstr>PowerPoint Presentation</vt:lpstr>
      <vt:lpstr>PowerPoint Presentation</vt:lpstr>
      <vt:lpstr>Latar Belakang UU No. 20 Tahun 2003  Tentang Sistem Pendidikan Nasional.</vt:lpstr>
      <vt:lpstr>PowerPoint Presentation</vt:lpstr>
      <vt:lpstr>PowerPoint Presentation</vt:lpstr>
      <vt:lpstr> Tinjauan Sosiologis UU No. 20 Th 2003  Tentang Sistem Pendidikan Nasional. </vt:lpstr>
      <vt:lpstr>PowerPoint Presentation</vt:lpstr>
      <vt:lpstr>Dalam UU No. 20 Th. 2003 tentang Sistem pendidikan Nasional juga mempunyai dampak bagi masyarakat yaitu :</vt:lpstr>
      <vt:lpstr>PowerPoint Presentation</vt:lpstr>
      <vt:lpstr>BAB II. Dasar, Fungsi dan Tujuan Pendidikan Nasional</vt:lpstr>
      <vt:lpstr>B. Fungsi dan Tujuan Pendidikan Nasional (BAB II UU No. 20/2003)</vt:lpstr>
      <vt:lpstr>Dengan visi tersebut, pendidikan nasional mempunyai misi yaitu :</vt:lpstr>
      <vt:lpstr>PowerPoint Presentation</vt:lpstr>
      <vt:lpstr>PowerPoint Presentation</vt:lpstr>
      <vt:lpstr>Tujuan pendidikan nasional di atas supaya peserta didik menjadi manusia yang  mampu menghadapi tantangan pada jaman sekarang ini. Tantangan tersebut, adalah :</vt:lpstr>
      <vt:lpstr>Hak  Peserta Didik  (BAB V Pasal 12)</vt:lpstr>
      <vt:lpstr>PowerPoint Presentation</vt:lpstr>
      <vt:lpstr>Kewajiban Peserta Didik  (Bab V Pasal 12)</vt:lpstr>
      <vt:lpstr>PowerPoint Presentation</vt:lpstr>
      <vt:lpstr>Jalur Pendidikan  (Bab VI Pasal 13)</vt:lpstr>
      <vt:lpstr>Pendidikan Nonformal (Pasal 26)</vt:lpstr>
      <vt:lpstr>PowerPoint Presentation</vt:lpstr>
      <vt:lpstr>PowerPoint Presentation</vt:lpstr>
      <vt:lpstr>Pendidikan Informal (Pasal 27)</vt:lpstr>
      <vt:lpstr> Jenjang Pendidikan Formal  (Bab VI Pasal 14) </vt:lpstr>
      <vt:lpstr>Pendidikan Menengah (Pasal 18)</vt:lpstr>
      <vt:lpstr>Pendidikan Tinggi (Pasal 19)</vt:lpstr>
      <vt:lpstr>Pasal 20</vt:lpstr>
      <vt:lpstr>PowerPoint Presentation</vt:lpstr>
      <vt:lpstr>Pasal 21</vt:lpstr>
      <vt:lpstr>PowerPoint Presentation</vt:lpstr>
      <vt:lpstr>BAB V. Jenis Pendidikan  (Bab VI Pasal 15)</vt:lpstr>
      <vt:lpstr>PowerPoint Presentation</vt:lpstr>
      <vt:lpstr>Jenis Pendidikan dapat digambarkan sebagai berikut :</vt:lpstr>
      <vt:lpstr>STANDAR NASIONAL PENDIDIKAN (PP NO. 19 TAHUN 2005)</vt:lpstr>
      <vt:lpstr>PowerPoint Presentation</vt:lpstr>
      <vt:lpstr>STANDAR ISI (Bab III ) Pasal 5 )</vt:lpstr>
      <vt:lpstr>Kerangka Dasar dan Struktur Kurikulum (Pasal 6)</vt:lpstr>
      <vt:lpstr>PowerPoint Presentation</vt:lpstr>
      <vt:lpstr>PowerPoint Presentation</vt:lpstr>
      <vt:lpstr>Pasal 7</vt:lpstr>
      <vt:lpstr>PowerPoint Presentation</vt:lpstr>
      <vt:lpstr>PowerPoint Presentation</vt:lpstr>
      <vt:lpstr>PowerPoint Presentation</vt:lpstr>
      <vt:lpstr>Pasal 8</vt:lpstr>
      <vt:lpstr>Pasal 9</vt:lpstr>
      <vt:lpstr>Kerangka Dasar &amp; Struktur Kurikulum</vt:lpstr>
      <vt:lpstr>Beban Belajar (Pasal 10)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Kualifikasi Dosen Program Doktor (S3) :</vt:lpstr>
      <vt:lpstr>Ujian Negara :</vt:lpstr>
      <vt:lpstr>Ijazah dan Gelar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SISTIM PENDIDIKAN NASIONAL</dc:title>
  <dc:creator>Nur Budi Santosa</dc:creator>
  <cp:lastModifiedBy>ismail - [2010]</cp:lastModifiedBy>
  <cp:revision>36</cp:revision>
  <dcterms:created xsi:type="dcterms:W3CDTF">2025-10-10T05:58:11Z</dcterms:created>
  <dcterms:modified xsi:type="dcterms:W3CDTF">2026-09-16T08:07:19Z</dcterms:modified>
</cp:coreProperties>
</file>