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10/29/2026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0811C-D86A-D900-4990-B85BD87E8989}"/>
              </a:ext>
            </a:extLst>
          </p:cNvPr>
          <p:cNvSpPr>
            <a:spLocks noGrp="1"/>
          </p:cNvSpPr>
          <p:nvPr>
            <p:ph type="ctrTitle"/>
          </p:nvPr>
        </p:nvSpPr>
        <p:spPr>
          <a:xfrm>
            <a:off x="3064696" y="1949083"/>
            <a:ext cx="7964423" cy="616861"/>
          </a:xfrm>
        </p:spPr>
        <p:txBody>
          <a:bodyPr>
            <a:noAutofit/>
          </a:bodyPr>
          <a:lstStyle/>
          <a:p>
            <a:pPr algn="ctr"/>
            <a:r>
              <a:rPr lang="id-ID" sz="3600" b="1" dirty="0"/>
              <a:t>Tugas Tafsiran PL 3 (Mazmur)</a:t>
            </a:r>
          </a:p>
        </p:txBody>
      </p:sp>
      <p:sp>
        <p:nvSpPr>
          <p:cNvPr id="3" name="Subtitle 2">
            <a:extLst>
              <a:ext uri="{FF2B5EF4-FFF2-40B4-BE49-F238E27FC236}">
                <a16:creationId xmlns:a16="http://schemas.microsoft.com/office/drawing/2014/main" id="{ACA7EEEF-AFCD-1D53-1255-43B2C86359AB}"/>
              </a:ext>
            </a:extLst>
          </p:cNvPr>
          <p:cNvSpPr>
            <a:spLocks noGrp="1"/>
          </p:cNvSpPr>
          <p:nvPr>
            <p:ph type="subTitle" idx="1"/>
          </p:nvPr>
        </p:nvSpPr>
        <p:spPr>
          <a:xfrm>
            <a:off x="4071264" y="4601898"/>
            <a:ext cx="5951283" cy="800461"/>
          </a:xfrm>
        </p:spPr>
        <p:txBody>
          <a:bodyPr>
            <a:normAutofit/>
          </a:bodyPr>
          <a:lstStyle/>
          <a:p>
            <a:pPr algn="ctr"/>
            <a:r>
              <a:rPr lang="id-ID" sz="1600" b="1" dirty="0"/>
              <a:t>Nama: Wisnu Ardianto</a:t>
            </a:r>
          </a:p>
          <a:p>
            <a:pPr algn="ctr"/>
            <a:r>
              <a:rPr lang="id-ID" sz="1600" b="1" dirty="0"/>
              <a:t>Nim: 2331PAK48</a:t>
            </a:r>
          </a:p>
        </p:txBody>
      </p:sp>
      <p:sp>
        <p:nvSpPr>
          <p:cNvPr id="6" name="Subtitle 2">
            <a:extLst>
              <a:ext uri="{FF2B5EF4-FFF2-40B4-BE49-F238E27FC236}">
                <a16:creationId xmlns:a16="http://schemas.microsoft.com/office/drawing/2014/main" id="{D125ED60-1CB6-9539-8003-FDA486A88924}"/>
              </a:ext>
            </a:extLst>
          </p:cNvPr>
          <p:cNvSpPr txBox="1">
            <a:spLocks/>
          </p:cNvSpPr>
          <p:nvPr/>
        </p:nvSpPr>
        <p:spPr>
          <a:xfrm>
            <a:off x="4746397" y="2812138"/>
            <a:ext cx="4601019" cy="616862"/>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id-ID" b="1" dirty="0"/>
              <a:t>Dosen Pengampu: Yushak Soesilo, D.Th.</a:t>
            </a:r>
          </a:p>
        </p:txBody>
      </p:sp>
      <p:sp>
        <p:nvSpPr>
          <p:cNvPr id="7" name="Title 1">
            <a:extLst>
              <a:ext uri="{FF2B5EF4-FFF2-40B4-BE49-F238E27FC236}">
                <a16:creationId xmlns:a16="http://schemas.microsoft.com/office/drawing/2014/main" id="{C79ABB94-26FE-AEEE-D563-AE1C32F4C5D9}"/>
              </a:ext>
            </a:extLst>
          </p:cNvPr>
          <p:cNvSpPr txBox="1">
            <a:spLocks/>
          </p:cNvSpPr>
          <p:nvPr/>
        </p:nvSpPr>
        <p:spPr>
          <a:xfrm>
            <a:off x="3412167" y="3738842"/>
            <a:ext cx="7269478" cy="616861"/>
          </a:xfrm>
          <a:prstGeom prst="rect">
            <a:avLst/>
          </a:prstGeom>
        </p:spPr>
        <p:txBody>
          <a:bodyPr vert="horz" lIns="91440" tIns="45720" rIns="91440" bIns="45720" rtlCol="0" anchor="b">
            <a:normAutofit fontScale="97500" lnSpcReduction="1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d-ID" sz="3600" b="1" dirty="0"/>
              <a:t>Eksegesis Mazmur 10:1-18</a:t>
            </a:r>
          </a:p>
        </p:txBody>
      </p:sp>
    </p:spTree>
    <p:extLst>
      <p:ext uri="{BB962C8B-B14F-4D97-AF65-F5344CB8AC3E}">
        <p14:creationId xmlns:p14="http://schemas.microsoft.com/office/powerpoint/2010/main" val="24268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421DC-20B2-6A7D-2CEB-525A1D610B45}"/>
              </a:ext>
            </a:extLst>
          </p:cNvPr>
          <p:cNvSpPr>
            <a:spLocks noGrp="1"/>
          </p:cNvSpPr>
          <p:nvPr>
            <p:ph type="title"/>
          </p:nvPr>
        </p:nvSpPr>
        <p:spPr/>
        <p:txBody>
          <a:bodyPr/>
          <a:lstStyle/>
          <a:p>
            <a:r>
              <a:rPr lang="id-ID" dirty="0"/>
              <a:t>Pendahuluan</a:t>
            </a:r>
          </a:p>
        </p:txBody>
      </p:sp>
      <p:sp>
        <p:nvSpPr>
          <p:cNvPr id="6" name="Content Placeholder 5">
            <a:extLst>
              <a:ext uri="{FF2B5EF4-FFF2-40B4-BE49-F238E27FC236}">
                <a16:creationId xmlns:a16="http://schemas.microsoft.com/office/drawing/2014/main" id="{D617744D-34D2-7186-5BB3-764BFCD3E766}"/>
              </a:ext>
            </a:extLst>
          </p:cNvPr>
          <p:cNvSpPr>
            <a:spLocks noGrp="1"/>
          </p:cNvSpPr>
          <p:nvPr>
            <p:ph idx="1"/>
          </p:nvPr>
        </p:nvSpPr>
        <p:spPr>
          <a:xfrm>
            <a:off x="2589212" y="2133600"/>
            <a:ext cx="8915400" cy="2447544"/>
          </a:xfrm>
        </p:spPr>
        <p:txBody>
          <a:bodyPr/>
          <a:lstStyle/>
          <a:p>
            <a:pPr marL="0" indent="0">
              <a:buNone/>
            </a:pPr>
            <a:r>
              <a:rPr lang="id-ID" b="1" dirty="0"/>
              <a:t>Mazmur 10:1–18</a:t>
            </a:r>
          </a:p>
          <a:p>
            <a:pPr marL="0" indent="0">
              <a:buNone/>
            </a:pPr>
            <a:r>
              <a:rPr lang="id-ID" dirty="0"/>
              <a:t>merupakan doa ratapan yang mengungkapkan pergumulan orang benar ketika menghadapi kejahatan, penindasan, dan ketidakadilan. Pemazmur mempertanyakan mengapa Allah seolah-olah diam ketika orang fasik menindas orang lemah. Namun, di tengah pertanyaan dan keluhan tersebut, pemazmur tetap percaya bahwa Allah melihat penderitaan manusia, bertindak sebagai Hakim yang adil, dan membela mereka yang tertindas.</a:t>
            </a:r>
          </a:p>
        </p:txBody>
      </p:sp>
    </p:spTree>
    <p:extLst>
      <p:ext uri="{BB962C8B-B14F-4D97-AF65-F5344CB8AC3E}">
        <p14:creationId xmlns:p14="http://schemas.microsoft.com/office/powerpoint/2010/main" val="61852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CA397-4A7E-ED7F-63BC-802A590E8B5B}"/>
              </a:ext>
            </a:extLst>
          </p:cNvPr>
          <p:cNvSpPr>
            <a:spLocks noGrp="1"/>
          </p:cNvSpPr>
          <p:nvPr>
            <p:ph type="title"/>
          </p:nvPr>
        </p:nvSpPr>
        <p:spPr>
          <a:xfrm>
            <a:off x="2340865" y="624110"/>
            <a:ext cx="9163748" cy="1280890"/>
          </a:xfrm>
        </p:spPr>
        <p:txBody>
          <a:bodyPr/>
          <a:lstStyle/>
          <a:p>
            <a:r>
              <a:rPr lang="id-ID" dirty="0"/>
              <a:t>Latar belakang dan konteks Mazmur 10</a:t>
            </a:r>
          </a:p>
        </p:txBody>
      </p:sp>
      <p:sp>
        <p:nvSpPr>
          <p:cNvPr id="3" name="Content Placeholder 2">
            <a:extLst>
              <a:ext uri="{FF2B5EF4-FFF2-40B4-BE49-F238E27FC236}">
                <a16:creationId xmlns:a16="http://schemas.microsoft.com/office/drawing/2014/main" id="{34FF722F-3413-713A-9400-26BB8AE0AEEA}"/>
              </a:ext>
            </a:extLst>
          </p:cNvPr>
          <p:cNvSpPr>
            <a:spLocks noGrp="1"/>
          </p:cNvSpPr>
          <p:nvPr>
            <p:ph idx="1"/>
          </p:nvPr>
        </p:nvSpPr>
        <p:spPr>
          <a:xfrm>
            <a:off x="2589212" y="2133600"/>
            <a:ext cx="8915400" cy="4605528"/>
          </a:xfrm>
        </p:spPr>
        <p:txBody>
          <a:bodyPr/>
          <a:lstStyle/>
          <a:p>
            <a:pPr marL="0" indent="0">
              <a:buNone/>
            </a:pPr>
            <a:r>
              <a:rPr lang="id-ID" dirty="0"/>
              <a:t>	</a:t>
            </a:r>
            <a:r>
              <a:rPr lang="id-ID" sz="1600" b="1" dirty="0"/>
              <a:t>A. Konteks sastra</a:t>
            </a:r>
          </a:p>
          <a:p>
            <a:pPr marL="457200" lvl="1" indent="0">
              <a:buNone/>
            </a:pPr>
            <a:r>
              <a:rPr lang="id-ID" b="1" dirty="0"/>
              <a:t>Mazmur 10 termasuk dalam kumpulan Mazmur 1–41. Mazmur ini memiliki hubungan sastra yang erat dengan Mazmur 9. </a:t>
            </a:r>
          </a:p>
          <a:p>
            <a:pPr marL="457200" lvl="1" indent="0">
              <a:buNone/>
            </a:pPr>
            <a:r>
              <a:rPr lang="id-ID" b="1" dirty="0"/>
              <a:t>Mazmur 9–10 dipahami memiliki keterkaitan yang kuat, bahkan dipandang sebagai satu komposisi yang saling melengkapi.</a:t>
            </a:r>
          </a:p>
          <a:p>
            <a:pPr marL="457200" lvl="1" indent="0">
              <a:buNone/>
            </a:pPr>
            <a:r>
              <a:rPr lang="id-ID" b="1" dirty="0"/>
              <a:t>B. Konteks sosial</a:t>
            </a:r>
          </a:p>
          <a:p>
            <a:pPr marL="457200" lvl="1" indent="0">
              <a:buNone/>
            </a:pPr>
            <a:r>
              <a:rPr lang="id-ID" b="1" dirty="0"/>
              <a:t>Tokoh-tokoh utama dalam mazmur ini adalah:</a:t>
            </a:r>
          </a:p>
          <a:p>
            <a:pPr marL="457200" lvl="1" indent="0">
              <a:buNone/>
            </a:pPr>
            <a:r>
              <a:rPr lang="id-ID" b="1" u="sng" dirty="0"/>
              <a:t>Orang fasik</a:t>
            </a:r>
            <a:r>
              <a:rPr lang="id-ID" b="1" dirty="0"/>
              <a:t>: orang yang menyalahgunakan kekuasaan, bersikap sombong, menipu, mengancam, dan menindas.</a:t>
            </a:r>
          </a:p>
          <a:p>
            <a:pPr marL="457200" lvl="1" indent="0">
              <a:buNone/>
            </a:pPr>
            <a:r>
              <a:rPr lang="id-ID" b="1" u="sng" dirty="0"/>
              <a:t>Orang tertindas</a:t>
            </a:r>
            <a:r>
              <a:rPr lang="id-ID" b="1" dirty="0"/>
              <a:t>: orang miskin, lemah, dan tidak memiliki kekuatan untuk melawan penindasan.</a:t>
            </a:r>
          </a:p>
          <a:p>
            <a:pPr marL="457200" lvl="1" indent="0">
              <a:buNone/>
            </a:pPr>
            <a:r>
              <a:rPr lang="id-ID" b="1" u="sng" dirty="0"/>
              <a:t>Allah</a:t>
            </a:r>
            <a:r>
              <a:rPr lang="id-ID" b="1" dirty="0"/>
              <a:t>: Pribadi yang pada awalnya tampak jauh dalam pengalaman pemazmur, tetapi kemudian diakui sebagai Raja yang adil dan Pembela orang tertindas.</a:t>
            </a:r>
          </a:p>
        </p:txBody>
      </p:sp>
    </p:spTree>
    <p:extLst>
      <p:ext uri="{BB962C8B-B14F-4D97-AF65-F5344CB8AC3E}">
        <p14:creationId xmlns:p14="http://schemas.microsoft.com/office/powerpoint/2010/main" val="2111120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CB102-5E87-A580-9D10-D3ED3C25A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865B2-D2D4-1530-BE81-75166BCFB055}"/>
              </a:ext>
            </a:extLst>
          </p:cNvPr>
          <p:cNvSpPr>
            <a:spLocks noGrp="1"/>
          </p:cNvSpPr>
          <p:nvPr>
            <p:ph type="title"/>
          </p:nvPr>
        </p:nvSpPr>
        <p:spPr>
          <a:xfrm>
            <a:off x="2340865" y="624110"/>
            <a:ext cx="9163748" cy="1280890"/>
          </a:xfrm>
        </p:spPr>
        <p:txBody>
          <a:bodyPr/>
          <a:lstStyle/>
          <a:p>
            <a:r>
              <a:rPr lang="id-ID" dirty="0"/>
              <a:t>Latar belakang dan konteks Mazmur 10</a:t>
            </a:r>
          </a:p>
        </p:txBody>
      </p:sp>
      <p:sp>
        <p:nvSpPr>
          <p:cNvPr id="3" name="Content Placeholder 2">
            <a:extLst>
              <a:ext uri="{FF2B5EF4-FFF2-40B4-BE49-F238E27FC236}">
                <a16:creationId xmlns:a16="http://schemas.microsoft.com/office/drawing/2014/main" id="{BA5D2007-73A3-2DEE-8E57-AAB975B06625}"/>
              </a:ext>
            </a:extLst>
          </p:cNvPr>
          <p:cNvSpPr>
            <a:spLocks noGrp="1"/>
          </p:cNvSpPr>
          <p:nvPr>
            <p:ph idx="1"/>
          </p:nvPr>
        </p:nvSpPr>
        <p:spPr>
          <a:xfrm>
            <a:off x="2589212" y="2133600"/>
            <a:ext cx="8915400" cy="4605528"/>
          </a:xfrm>
        </p:spPr>
        <p:txBody>
          <a:bodyPr/>
          <a:lstStyle/>
          <a:p>
            <a:pPr marL="0" indent="0">
              <a:buNone/>
            </a:pPr>
            <a:r>
              <a:rPr lang="id-ID" sz="1600" b="1" dirty="0"/>
              <a:t>	C. Tujuan retoris</a:t>
            </a:r>
          </a:p>
          <a:p>
            <a:pPr marL="0" indent="0">
              <a:buNone/>
            </a:pPr>
            <a:r>
              <a:rPr lang="id-ID" sz="1600" b="1" dirty="0"/>
              <a:t>	Mazmur 10 berusaha membawa pembaca melalui tiga pengalaman:</a:t>
            </a:r>
          </a:p>
          <a:p>
            <a:r>
              <a:rPr lang="id-ID" sz="1600" b="1" dirty="0"/>
              <a:t>	Mengakui kenyataan pahit tentang penindasan.</a:t>
            </a:r>
          </a:p>
          <a:p>
            <a:r>
              <a:rPr lang="id-ID" sz="1600" b="1" dirty="0"/>
              <a:t>	Menyampaikan protes dan permohonan kepada Allah.</a:t>
            </a:r>
          </a:p>
          <a:p>
            <a:r>
              <a:rPr lang="id-ID" sz="1600" b="1" dirty="0"/>
              <a:t>	Menegaskan kembali keyakinan bahwa Allah memerintah dan akan menegakkan 	keadilan.</a:t>
            </a:r>
          </a:p>
        </p:txBody>
      </p:sp>
    </p:spTree>
    <p:extLst>
      <p:ext uri="{BB962C8B-B14F-4D97-AF65-F5344CB8AC3E}">
        <p14:creationId xmlns:p14="http://schemas.microsoft.com/office/powerpoint/2010/main" val="228341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B0FCF-BCE7-E72E-5373-12313401B33B}"/>
              </a:ext>
            </a:extLst>
          </p:cNvPr>
          <p:cNvSpPr>
            <a:spLocks noGrp="1"/>
          </p:cNvSpPr>
          <p:nvPr>
            <p:ph type="title"/>
          </p:nvPr>
        </p:nvSpPr>
        <p:spPr/>
        <p:txBody>
          <a:bodyPr/>
          <a:lstStyle/>
          <a:p>
            <a:r>
              <a:rPr lang="id-ID" dirty="0"/>
              <a:t>Strofa</a:t>
            </a:r>
          </a:p>
        </p:txBody>
      </p:sp>
      <p:sp>
        <p:nvSpPr>
          <p:cNvPr id="3" name="Content Placeholder 2">
            <a:extLst>
              <a:ext uri="{FF2B5EF4-FFF2-40B4-BE49-F238E27FC236}">
                <a16:creationId xmlns:a16="http://schemas.microsoft.com/office/drawing/2014/main" id="{1FEADC06-2C70-A168-B3C7-B7AD22945389}"/>
              </a:ext>
            </a:extLst>
          </p:cNvPr>
          <p:cNvSpPr>
            <a:spLocks noGrp="1"/>
          </p:cNvSpPr>
          <p:nvPr>
            <p:ph idx="1"/>
          </p:nvPr>
        </p:nvSpPr>
        <p:spPr>
          <a:xfrm>
            <a:off x="2592924" y="1511808"/>
            <a:ext cx="9599075" cy="5263896"/>
          </a:xfrm>
        </p:spPr>
        <p:txBody>
          <a:bodyPr>
            <a:noAutofit/>
          </a:bodyPr>
          <a:lstStyle/>
          <a:p>
            <a:r>
              <a:rPr lang="id-ID" sz="1600" b="1" dirty="0"/>
              <a:t>I Ayat 1–2 Keluhan dan seruan kepada Allah</a:t>
            </a:r>
          </a:p>
          <a:p>
            <a:pPr marL="0" indent="0">
              <a:buNone/>
            </a:pPr>
            <a:r>
              <a:rPr lang="id-ID" sz="1600" dirty="0"/>
              <a:t>Pemazmur merasa Allah jauh dan tersembunyi, sementara orang fasik dengan sombong mengejar serta menindas orang lemah.</a:t>
            </a:r>
          </a:p>
          <a:p>
            <a:r>
              <a:rPr lang="id-ID" sz="1600" b="1" dirty="0"/>
              <a:t>II Ayat 3–7 Karakter dan perkataan orang fasik</a:t>
            </a:r>
          </a:p>
          <a:p>
            <a:pPr marL="0" indent="0">
              <a:buNone/>
            </a:pPr>
            <a:r>
              <a:rPr lang="id-ID" sz="1600" dirty="0"/>
              <a:t>Orang fasik membanggakan keinginannya, menolak Allah dalam pikirannya, merasa dirinya aman, dan menggunakan perkataan yang penuh tipu daya serta ancaman.</a:t>
            </a:r>
          </a:p>
          <a:p>
            <a:r>
              <a:rPr lang="id-ID" sz="1600" b="1" dirty="0"/>
              <a:t>III Ayat 8–11 Kejahatan yang dilakukan secara tersembunyi</a:t>
            </a:r>
          </a:p>
          <a:p>
            <a:pPr marL="0" indent="0">
              <a:buNone/>
            </a:pPr>
            <a:r>
              <a:rPr lang="id-ID" sz="1600" dirty="0"/>
              <a:t>Orang fasik mengintai, menyergap, dan menjebak orang lemah. Ia bertindak seolah-olah tidak ada yang melihat dan tidak ada hukuman yang akan datang.</a:t>
            </a:r>
          </a:p>
          <a:p>
            <a:r>
              <a:rPr lang="id-ID" sz="1600" b="1" dirty="0"/>
              <a:t>IV Ayat 12–15 Permohonan agar Allah bertindak</a:t>
            </a:r>
          </a:p>
          <a:p>
            <a:pPr marL="0" indent="0">
              <a:buNone/>
            </a:pPr>
            <a:r>
              <a:rPr lang="id-ID" sz="1600" dirty="0"/>
              <a:t>Pemazmur memohon agar Allah bangkit, mengingat orang tertindas, melihat kejahatan, dan mematahkan kekuatan orang fasik.</a:t>
            </a:r>
          </a:p>
          <a:p>
            <a:r>
              <a:rPr lang="id-ID" sz="1600" b="1" dirty="0"/>
              <a:t>V Ayat 16–18 Pengakuan akan pemerintahan Allah</a:t>
            </a:r>
          </a:p>
          <a:p>
            <a:pPr marL="0" indent="0">
              <a:buNone/>
            </a:pPr>
            <a:r>
              <a:rPr lang="id-ID" sz="1600" dirty="0"/>
              <a:t>Pemazmur mengakui Allah sebagai Raja untuk selama-lamanya. Allah mendengar orang tertindas, menguatkan hati mereka, dan menegakkan keadilan bagi yatim serta orang yang ditindas.</a:t>
            </a:r>
          </a:p>
        </p:txBody>
      </p:sp>
    </p:spTree>
    <p:extLst>
      <p:ext uri="{BB962C8B-B14F-4D97-AF65-F5344CB8AC3E}">
        <p14:creationId xmlns:p14="http://schemas.microsoft.com/office/powerpoint/2010/main" val="434849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1514-EB0B-3172-DA45-A9BDDB77B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30D1B-DD55-88D1-7099-151B829F0630}"/>
              </a:ext>
            </a:extLst>
          </p:cNvPr>
          <p:cNvSpPr>
            <a:spLocks noGrp="1"/>
          </p:cNvSpPr>
          <p:nvPr>
            <p:ph type="title"/>
          </p:nvPr>
        </p:nvSpPr>
        <p:spPr>
          <a:xfrm>
            <a:off x="2592925" y="624110"/>
            <a:ext cx="8911687" cy="701770"/>
          </a:xfrm>
        </p:spPr>
        <p:txBody>
          <a:bodyPr/>
          <a:lstStyle/>
          <a:p>
            <a:r>
              <a:rPr lang="id-ID" dirty="0"/>
              <a:t>Pokok pembahasan</a:t>
            </a:r>
          </a:p>
        </p:txBody>
      </p:sp>
      <p:sp>
        <p:nvSpPr>
          <p:cNvPr id="3" name="Content Placeholder 2">
            <a:extLst>
              <a:ext uri="{FF2B5EF4-FFF2-40B4-BE49-F238E27FC236}">
                <a16:creationId xmlns:a16="http://schemas.microsoft.com/office/drawing/2014/main" id="{34A527CA-3E51-BA1B-1841-075E6D6F27B4}"/>
              </a:ext>
            </a:extLst>
          </p:cNvPr>
          <p:cNvSpPr>
            <a:spLocks noGrp="1"/>
          </p:cNvSpPr>
          <p:nvPr>
            <p:ph idx="1"/>
          </p:nvPr>
        </p:nvSpPr>
        <p:spPr>
          <a:xfrm>
            <a:off x="2592924" y="1511808"/>
            <a:ext cx="9599075" cy="5263896"/>
          </a:xfrm>
        </p:spPr>
        <p:txBody>
          <a:bodyPr>
            <a:noAutofit/>
          </a:bodyPr>
          <a:lstStyle/>
          <a:p>
            <a:pPr marL="0" indent="0">
              <a:buNone/>
            </a:pPr>
            <a:r>
              <a:rPr lang="id-ID" sz="1600" b="1" dirty="0"/>
              <a:t>A	: ayat 1 - 2 Allah tampak jauh; orang lemah ditindas</a:t>
            </a:r>
          </a:p>
          <a:p>
            <a:pPr marL="0" indent="0">
              <a:buNone/>
            </a:pPr>
            <a:r>
              <a:rPr lang="id-ID" sz="1600" b="1" dirty="0"/>
              <a:t>B	: ayat 3 - 7 Orang fasik sombong dan merasa aman</a:t>
            </a:r>
          </a:p>
          <a:p>
            <a:pPr marL="0" indent="0">
              <a:buNone/>
            </a:pPr>
            <a:r>
              <a:rPr lang="id-ID" sz="1600" b="1" dirty="0"/>
              <a:t>X	: ayat 8 – 11 Orang fasik menjebak orang lemah dan mengira Allah tidak melihat</a:t>
            </a:r>
          </a:p>
          <a:p>
            <a:pPr marL="0" indent="0">
              <a:buNone/>
            </a:pPr>
            <a:r>
              <a:rPr lang="id-ID" sz="1600" b="1" dirty="0"/>
              <a:t>A′	: ayat 12 - 15 Pemazmur memohon Allah bertindak melawan kejahatan</a:t>
            </a:r>
          </a:p>
          <a:p>
            <a:pPr marL="0" indent="0">
              <a:buNone/>
            </a:pPr>
            <a:r>
              <a:rPr lang="id-ID" sz="1600" b="1" dirty="0"/>
              <a:t>B′	: ayat 16 - 18 Allah dinyatakan sebagai Raja yang membela orang tertindas</a:t>
            </a:r>
          </a:p>
        </p:txBody>
      </p:sp>
    </p:spTree>
    <p:extLst>
      <p:ext uri="{BB962C8B-B14F-4D97-AF65-F5344CB8AC3E}">
        <p14:creationId xmlns:p14="http://schemas.microsoft.com/office/powerpoint/2010/main" val="1149789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B6700-28FB-34A4-0EBD-2D031EC88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B2D1C-E533-124F-12EC-EFCB9FE2A233}"/>
              </a:ext>
            </a:extLst>
          </p:cNvPr>
          <p:cNvSpPr>
            <a:spLocks noGrp="1"/>
          </p:cNvSpPr>
          <p:nvPr>
            <p:ph type="title"/>
          </p:nvPr>
        </p:nvSpPr>
        <p:spPr>
          <a:xfrm>
            <a:off x="2592925" y="0"/>
            <a:ext cx="8911687" cy="701770"/>
          </a:xfrm>
        </p:spPr>
        <p:txBody>
          <a:bodyPr/>
          <a:lstStyle/>
          <a:p>
            <a:r>
              <a:rPr lang="id-ID" dirty="0"/>
              <a:t>Gagasan Penting</a:t>
            </a:r>
          </a:p>
        </p:txBody>
      </p:sp>
      <p:sp>
        <p:nvSpPr>
          <p:cNvPr id="3" name="Content Placeholder 2">
            <a:extLst>
              <a:ext uri="{FF2B5EF4-FFF2-40B4-BE49-F238E27FC236}">
                <a16:creationId xmlns:a16="http://schemas.microsoft.com/office/drawing/2014/main" id="{DB1A61D9-C145-5DD3-9990-8C7938F8B38E}"/>
              </a:ext>
            </a:extLst>
          </p:cNvPr>
          <p:cNvSpPr>
            <a:spLocks noGrp="1"/>
          </p:cNvSpPr>
          <p:nvPr>
            <p:ph idx="1"/>
          </p:nvPr>
        </p:nvSpPr>
        <p:spPr>
          <a:xfrm>
            <a:off x="1828801" y="701770"/>
            <a:ext cx="10363200" cy="6156230"/>
          </a:xfrm>
        </p:spPr>
        <p:txBody>
          <a:bodyPr>
            <a:noAutofit/>
          </a:bodyPr>
          <a:lstStyle/>
          <a:p>
            <a:r>
              <a:rPr lang="id-ID" sz="1600" b="1" dirty="0"/>
              <a:t>Ratapan merupakan bagian dari kehidupan iman</a:t>
            </a:r>
          </a:p>
          <a:p>
            <a:pPr marL="0" indent="0">
              <a:buNone/>
            </a:pPr>
            <a:r>
              <a:rPr lang="id-ID" sz="1600" b="1" dirty="0"/>
              <a:t>Mazmur dimulai dengan pertanyaan yang tajam kepada Allah. Hal ini menunjukkan bahwa iman Alkitabiah tidak mengharuskan seseorang menyembunyikan rasa sakit atau berpura-pura bahwa ketidakadilan tidak terjadi.</a:t>
            </a:r>
          </a:p>
          <a:p>
            <a:r>
              <a:rPr lang="id-ID" sz="1600" b="1" dirty="0"/>
              <a:t>Kejahatan berkaitan dengan cara seseorang memandang Allah dan sesamanya</a:t>
            </a:r>
          </a:p>
          <a:p>
            <a:pPr marL="0" indent="0">
              <a:buNone/>
            </a:pPr>
            <a:r>
              <a:rPr lang="id-ID" sz="1600" b="1" dirty="0"/>
              <a:t>Orang fasik dalam mazmur ini menganggap dirinya sebagai pusat segala sesuatu. Karena tidak menghiraukan pertanggungjawaban di hadapan Allah, ia memperlakukan sesamanya sebagai objek yang dapat dimanfaatkan.</a:t>
            </a:r>
          </a:p>
          <a:p>
            <a:r>
              <a:rPr lang="id-ID" sz="1600" b="1" dirty="0"/>
              <a:t>Keberhasilan sementara tidak membuktikan bahwa kejahatan dibenarkan</a:t>
            </a:r>
          </a:p>
          <a:p>
            <a:pPr marL="0" indent="0">
              <a:buNone/>
            </a:pPr>
            <a:r>
              <a:rPr lang="id-ID" sz="1600" b="1" dirty="0"/>
              <a:t>Orang fasik tampak berhasil dalam ayat 5–6, tetapi keyakinannya bahwa ia tidak akan goyah ditentang oleh pengakuan bahwa Allah tetap menjadi Raja dalam ayat 16.</a:t>
            </a:r>
          </a:p>
          <a:p>
            <a:r>
              <a:rPr lang="id-ID" sz="1600" b="1" dirty="0"/>
              <a:t>Doa mengarahkan keluhan kepada keadilan</a:t>
            </a:r>
          </a:p>
          <a:p>
            <a:pPr marL="0" indent="0">
              <a:buNone/>
            </a:pPr>
            <a:r>
              <a:rPr lang="id-ID" sz="1600" b="1" dirty="0"/>
              <a:t>Pemazmur tidak berhenti dengan menggambarkan penderitaan. Ia meminta Allah bertindak terhadap penindasan. Doa di sini berfungsi sebagai protes iman terhadap kejahatan, bukan sebagai penerimaan pasif atas ketidakadilan.</a:t>
            </a:r>
          </a:p>
          <a:p>
            <a:r>
              <a:rPr lang="id-ID" sz="1600" b="1" dirty="0"/>
              <a:t>Allah memberikan perhatian khusus kepada kelompok rentan</a:t>
            </a:r>
          </a:p>
          <a:p>
            <a:pPr marL="0" indent="0">
              <a:buNone/>
            </a:pPr>
            <a:r>
              <a:rPr lang="id-ID" sz="1600" b="1" dirty="0"/>
              <a:t>Penyebutan orang miskin, tertindas, dan yatim menunjukkan bahwa keadilan Allah dalam mazmur ini bukan sekadar gagasan abstrak. Keadilan tersebut berhubungan dengan perlindungan nyata terhadap orang-orang yang mudah dirugikan oleh kekuasaan.</a:t>
            </a:r>
          </a:p>
        </p:txBody>
      </p:sp>
    </p:spTree>
    <p:extLst>
      <p:ext uri="{BB962C8B-B14F-4D97-AF65-F5344CB8AC3E}">
        <p14:creationId xmlns:p14="http://schemas.microsoft.com/office/powerpoint/2010/main" val="264817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8718B-9687-4489-0C9A-83C0B63536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F0F06-4230-2DE9-85A4-374CE586E100}"/>
              </a:ext>
            </a:extLst>
          </p:cNvPr>
          <p:cNvSpPr>
            <a:spLocks noGrp="1"/>
          </p:cNvSpPr>
          <p:nvPr>
            <p:ph type="title"/>
          </p:nvPr>
        </p:nvSpPr>
        <p:spPr>
          <a:xfrm>
            <a:off x="2592925" y="624110"/>
            <a:ext cx="8911687" cy="701770"/>
          </a:xfrm>
        </p:spPr>
        <p:txBody>
          <a:bodyPr/>
          <a:lstStyle/>
          <a:p>
            <a:r>
              <a:rPr lang="id-ID" dirty="0"/>
              <a:t>Kesimpulan</a:t>
            </a:r>
          </a:p>
        </p:txBody>
      </p:sp>
      <p:sp>
        <p:nvSpPr>
          <p:cNvPr id="3" name="Content Placeholder 2">
            <a:extLst>
              <a:ext uri="{FF2B5EF4-FFF2-40B4-BE49-F238E27FC236}">
                <a16:creationId xmlns:a16="http://schemas.microsoft.com/office/drawing/2014/main" id="{8CD03962-C78E-DECE-A428-4C44093E7089}"/>
              </a:ext>
            </a:extLst>
          </p:cNvPr>
          <p:cNvSpPr>
            <a:spLocks noGrp="1"/>
          </p:cNvSpPr>
          <p:nvPr>
            <p:ph idx="1"/>
          </p:nvPr>
        </p:nvSpPr>
        <p:spPr>
          <a:xfrm>
            <a:off x="2592924" y="1511808"/>
            <a:ext cx="9599075" cy="5263896"/>
          </a:xfrm>
        </p:spPr>
        <p:txBody>
          <a:bodyPr>
            <a:noAutofit/>
          </a:bodyPr>
          <a:lstStyle/>
          <a:p>
            <a:pPr marL="0" indent="0">
              <a:buNone/>
            </a:pPr>
            <a:r>
              <a:rPr lang="id-ID" sz="1600" b="1" dirty="0"/>
              <a:t>Eksegesis retorika Mazmur 10:1–18 menunjukkan perkembangan pesan dari keluhan menuju pengharapan.</a:t>
            </a:r>
          </a:p>
          <a:p>
            <a:pPr marL="0" indent="0">
              <a:buNone/>
            </a:pPr>
            <a:r>
              <a:rPr lang="id-ID" sz="1600" b="1" dirty="0"/>
              <a:t>Pada bagian A (ayat 1–2), pemazmur mengungkapkan perasaan bahwa Allah tampak jauh ketika orang lemah ditindas. </a:t>
            </a:r>
          </a:p>
          <a:p>
            <a:pPr marL="0" indent="0">
              <a:buNone/>
            </a:pPr>
            <a:r>
              <a:rPr lang="id-ID" sz="1600" b="1" dirty="0"/>
              <a:t>Pada bagian B (ayat 3–7), ia menggambarkan kesombongan orang fasik yang merasa aman dan tidak takut kepada Allah. </a:t>
            </a:r>
          </a:p>
          <a:p>
            <a:pPr marL="0" indent="0">
              <a:buNone/>
            </a:pPr>
            <a:r>
              <a:rPr lang="id-ID" sz="1600" b="1" dirty="0"/>
              <a:t>Bagian X (ayat 8–11) menjadi pusat analisis karena memperlihatkan tindakan penindasan sekaligus anggapan keliru bahwa Allah tidak melihat.</a:t>
            </a:r>
          </a:p>
          <a:p>
            <a:pPr marL="0" indent="0">
              <a:buNone/>
            </a:pPr>
            <a:r>
              <a:rPr lang="id-ID" sz="1600" b="1" dirty="0"/>
              <a:t>Bagian A′ (ayat 12–15) berisi permohonan agar Allah bangkit dan menghentikan kejahatan. </a:t>
            </a:r>
          </a:p>
          <a:p>
            <a:pPr marL="0" indent="0">
              <a:buNone/>
            </a:pPr>
            <a:r>
              <a:rPr lang="id-ID" sz="1600" b="1" dirty="0"/>
              <a:t>Akhirnya, bagian B′ (ayat 16–18) menegaskan bahwa TUHAN adalah Raja yang kekal, mendengar orang tertindas, dan menegakkan keadilan.</a:t>
            </a:r>
          </a:p>
          <a:p>
            <a:pPr marL="0" indent="0">
              <a:buNone/>
            </a:pPr>
            <a:r>
              <a:rPr lang="id-ID" sz="1600" b="1" dirty="0"/>
              <a:t>Dengan demikian bahwa kejahatan dan penindasan tidak boleh dianggap sebagai tanda bahwa Allah tidak peduli atau tidak berkuasa. Orang percaya boleh meratap, mempertanyakan keadaan, dan memohon pertolongan, tetapi tetap diarahkan untuk berharap kepada Allah yang adil.</a:t>
            </a:r>
          </a:p>
          <a:p>
            <a:pPr marL="0" indent="0">
              <a:buNone/>
            </a:pPr>
            <a:r>
              <a:rPr lang="id-ID" sz="1600" b="1" dirty="0"/>
              <a:t>dari keluhan atas ketidakadilan, menuju seruan kepada Allah, dan berakhir dengan pengakuan bahwa Allah tetap memerintah sebagai Raja yang adil.</a:t>
            </a:r>
          </a:p>
        </p:txBody>
      </p:sp>
    </p:spTree>
    <p:extLst>
      <p:ext uri="{BB962C8B-B14F-4D97-AF65-F5344CB8AC3E}">
        <p14:creationId xmlns:p14="http://schemas.microsoft.com/office/powerpoint/2010/main" val="4038263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6513-E074-F322-653F-A3681D860CB3}"/>
              </a:ext>
            </a:extLst>
          </p:cNvPr>
          <p:cNvSpPr>
            <a:spLocks noGrp="1"/>
          </p:cNvSpPr>
          <p:nvPr>
            <p:ph type="title"/>
          </p:nvPr>
        </p:nvSpPr>
        <p:spPr>
          <a:xfrm>
            <a:off x="3280313" y="2553494"/>
            <a:ext cx="8911687" cy="1280890"/>
          </a:xfrm>
        </p:spPr>
        <p:txBody>
          <a:bodyPr/>
          <a:lstStyle/>
          <a:p>
            <a:r>
              <a:rPr lang="id-ID" b="1" dirty="0"/>
              <a:t>Terima kasih </a:t>
            </a:r>
            <a:br>
              <a:rPr lang="id-ID" b="1" dirty="0"/>
            </a:br>
            <a:r>
              <a:rPr lang="id-ID" b="1" dirty="0"/>
              <a:t>Berkah Dalem</a:t>
            </a:r>
          </a:p>
        </p:txBody>
      </p:sp>
    </p:spTree>
    <p:extLst>
      <p:ext uri="{BB962C8B-B14F-4D97-AF65-F5344CB8AC3E}">
        <p14:creationId xmlns:p14="http://schemas.microsoft.com/office/powerpoint/2010/main" val="122295568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103</TotalTime>
  <Words>853</Words>
  <Application>Microsoft Office PowerPoint</Application>
  <PresentationFormat>Widescreen</PresentationFormat>
  <Paragraphs>61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Wingdings 3</vt:lpstr>
      <vt:lpstr>Wisp</vt:lpstr>
      <vt:lpstr>Tugas Tafsiran PL 3 (Mazmur)</vt:lpstr>
      <vt:lpstr>Pendahuluan</vt:lpstr>
      <vt:lpstr>Latar belakang dan konteks Mazmur 10</vt:lpstr>
      <vt:lpstr>Latar belakang dan konteks Mazmur 10</vt:lpstr>
      <vt:lpstr>Strofa</vt:lpstr>
      <vt:lpstr>Pokok pembahasan</vt:lpstr>
      <vt:lpstr>Gagasan Penting</vt:lpstr>
      <vt:lpstr>Kesimpulan</vt:lpstr>
      <vt:lpstr>Terima kasih  Berkah Dalem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Acer</dc:creator>
  <cp:lastModifiedBy>Acer</cp:lastModifiedBy>
  <cp:revision>1</cp:revision>
  <dcterms:created xsi:type="dcterms:W3CDTF">2026-10-29T11:16:49Z</dcterms:created>
  <dcterms:modified xsi:type="dcterms:W3CDTF">2026-10-29T13:00:10Z</dcterms:modified>
</cp:coreProperties>
</file>